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6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4.jpg" ContentType="image/jpg"/>
  <Override PartName="/ppt/media/image15.jpg" ContentType="image/jpg"/>
  <Override PartName="/ppt/media/image16.jpg" ContentType="image/jp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74" r:id="rId13"/>
    <p:sldId id="266" r:id="rId14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85" d="100"/>
          <a:sy n="85" d="100"/>
        </p:scale>
        <p:origin x="2124" y="3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Schwartz" userId="2a9bddff-5f9d-439b-8d33-0b5186451856" providerId="ADAL" clId="{21792E6D-9B7F-4F0F-A39A-6D28756676FC}"/>
    <pc:docChg chg="custSel modSld">
      <pc:chgData name="Andrew Schwartz" userId="2a9bddff-5f9d-439b-8d33-0b5186451856" providerId="ADAL" clId="{21792E6D-9B7F-4F0F-A39A-6D28756676FC}" dt="2025-01-11T14:02:34.975" v="391" actId="20577"/>
      <pc:docMkLst>
        <pc:docMk/>
      </pc:docMkLst>
      <pc:sldChg chg="modSp mod">
        <pc:chgData name="Andrew Schwartz" userId="2a9bddff-5f9d-439b-8d33-0b5186451856" providerId="ADAL" clId="{21792E6D-9B7F-4F0F-A39A-6D28756676FC}" dt="2025-01-11T13:43:47.195" v="3" actId="20577"/>
        <pc:sldMkLst>
          <pc:docMk/>
          <pc:sldMk cId="0" sldId="256"/>
        </pc:sldMkLst>
        <pc:spChg chg="mod">
          <ac:chgData name="Andrew Schwartz" userId="2a9bddff-5f9d-439b-8d33-0b5186451856" providerId="ADAL" clId="{21792E6D-9B7F-4F0F-A39A-6D28756676FC}" dt="2025-01-11T13:43:47.195" v="3" actId="20577"/>
          <ac:spMkLst>
            <pc:docMk/>
            <pc:sldMk cId="0" sldId="256"/>
            <ac:spMk id="7" creationId="{00000000-0000-0000-0000-000000000000}"/>
          </ac:spMkLst>
        </pc:spChg>
      </pc:sldChg>
      <pc:sldChg chg="modSp mod">
        <pc:chgData name="Andrew Schwartz" userId="2a9bddff-5f9d-439b-8d33-0b5186451856" providerId="ADAL" clId="{21792E6D-9B7F-4F0F-A39A-6D28756676FC}" dt="2025-01-11T14:02:34.975" v="391" actId="20577"/>
        <pc:sldMkLst>
          <pc:docMk/>
          <pc:sldMk cId="0" sldId="260"/>
        </pc:sldMkLst>
        <pc:spChg chg="mod">
          <ac:chgData name="Andrew Schwartz" userId="2a9bddff-5f9d-439b-8d33-0b5186451856" providerId="ADAL" clId="{21792E6D-9B7F-4F0F-A39A-6D28756676FC}" dt="2025-01-11T14:02:34.975" v="391" actId="20577"/>
          <ac:spMkLst>
            <pc:docMk/>
            <pc:sldMk cId="0" sldId="260"/>
            <ac:spMk id="3" creationId="{00000000-0000-0000-0000-000000000000}"/>
          </ac:spMkLst>
        </pc:spChg>
      </pc:sldChg>
      <pc:sldChg chg="modSp mod">
        <pc:chgData name="Andrew Schwartz" userId="2a9bddff-5f9d-439b-8d33-0b5186451856" providerId="ADAL" clId="{21792E6D-9B7F-4F0F-A39A-6D28756676FC}" dt="2025-01-11T13:45:13.771" v="15" actId="20577"/>
        <pc:sldMkLst>
          <pc:docMk/>
          <pc:sldMk cId="0" sldId="261"/>
        </pc:sldMkLst>
        <pc:spChg chg="mod">
          <ac:chgData name="Andrew Schwartz" userId="2a9bddff-5f9d-439b-8d33-0b5186451856" providerId="ADAL" clId="{21792E6D-9B7F-4F0F-A39A-6D28756676FC}" dt="2025-01-11T13:45:13.771" v="15" actId="20577"/>
          <ac:spMkLst>
            <pc:docMk/>
            <pc:sldMk cId="0" sldId="261"/>
            <ac:spMk id="5" creationId="{00000000-0000-0000-0000-000000000000}"/>
          </ac:spMkLst>
        </pc:spChg>
      </pc:sldChg>
      <pc:sldChg chg="modSp mod">
        <pc:chgData name="Andrew Schwartz" userId="2a9bddff-5f9d-439b-8d33-0b5186451856" providerId="ADAL" clId="{21792E6D-9B7F-4F0F-A39A-6D28756676FC}" dt="2025-01-11T13:54:19.084" v="76" actId="20577"/>
        <pc:sldMkLst>
          <pc:docMk/>
          <pc:sldMk cId="0" sldId="262"/>
        </pc:sldMkLst>
        <pc:spChg chg="mod">
          <ac:chgData name="Andrew Schwartz" userId="2a9bddff-5f9d-439b-8d33-0b5186451856" providerId="ADAL" clId="{21792E6D-9B7F-4F0F-A39A-6D28756676FC}" dt="2025-01-11T13:54:19.084" v="76" actId="20577"/>
          <ac:spMkLst>
            <pc:docMk/>
            <pc:sldMk cId="0" sldId="262"/>
            <ac:spMk id="5" creationId="{00000000-0000-0000-0000-000000000000}"/>
          </ac:spMkLst>
        </pc:spChg>
      </pc:sldChg>
      <pc:sldChg chg="modSp mod">
        <pc:chgData name="Andrew Schwartz" userId="2a9bddff-5f9d-439b-8d33-0b5186451856" providerId="ADAL" clId="{21792E6D-9B7F-4F0F-A39A-6D28756676FC}" dt="2025-01-11T13:56:36.059" v="311" actId="20577"/>
        <pc:sldMkLst>
          <pc:docMk/>
          <pc:sldMk cId="0" sldId="263"/>
        </pc:sldMkLst>
        <pc:spChg chg="mod">
          <ac:chgData name="Andrew Schwartz" userId="2a9bddff-5f9d-439b-8d33-0b5186451856" providerId="ADAL" clId="{21792E6D-9B7F-4F0F-A39A-6D28756676FC}" dt="2025-01-11T13:56:36.059" v="311" actId="20577"/>
          <ac:spMkLst>
            <pc:docMk/>
            <pc:sldMk cId="0" sldId="263"/>
            <ac:spMk id="3" creationId="{00000000-0000-0000-0000-000000000000}"/>
          </ac:spMkLst>
        </pc:spChg>
      </pc:sldChg>
      <pc:sldChg chg="modSp mod">
        <pc:chgData name="Andrew Schwartz" userId="2a9bddff-5f9d-439b-8d33-0b5186451856" providerId="ADAL" clId="{21792E6D-9B7F-4F0F-A39A-6D28756676FC}" dt="2025-01-11T13:59:07.786" v="362" actId="6549"/>
        <pc:sldMkLst>
          <pc:docMk/>
          <pc:sldMk cId="0" sldId="265"/>
        </pc:sldMkLst>
        <pc:spChg chg="mod">
          <ac:chgData name="Andrew Schwartz" userId="2a9bddff-5f9d-439b-8d33-0b5186451856" providerId="ADAL" clId="{21792E6D-9B7F-4F0F-A39A-6D28756676FC}" dt="2025-01-11T13:59:07.786" v="362" actId="6549"/>
          <ac:spMkLst>
            <pc:docMk/>
            <pc:sldMk cId="0" sldId="265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646464"/>
                </a:solidFill>
                <a:latin typeface="Poppins-Light"/>
                <a:cs typeface="Poppins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646464"/>
                </a:solidFill>
                <a:latin typeface="Poppins-Light"/>
                <a:cs typeface="Poppins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2351055"/>
            <a:ext cx="7543800" cy="304699"/>
          </a:xfrm>
        </p:spPr>
        <p:txBody>
          <a:bodyPr/>
          <a:lstStyle>
            <a:lvl1pPr marL="0" indent="0" algn="l">
              <a:buNone/>
              <a:defRPr sz="1980">
                <a:latin typeface="Open Sans" charset="0"/>
                <a:ea typeface="Open Sans" charset="0"/>
                <a:cs typeface="Open Sans" charset="0"/>
              </a:defRPr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520"/>
            <a:ext cx="10058400" cy="16065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91515" y="451691"/>
            <a:ext cx="8675370" cy="892856"/>
          </a:xfrm>
        </p:spPr>
        <p:txBody>
          <a:bodyPr>
            <a:normAutofit/>
          </a:bodyPr>
          <a:lstStyle>
            <a:lvl1pPr algn="ctr">
              <a:defRPr sz="396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3836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159752"/>
            <a:ext cx="10058400" cy="612775"/>
          </a:xfrm>
          <a:custGeom>
            <a:avLst/>
            <a:gdLst/>
            <a:ahLst/>
            <a:cxnLst/>
            <a:rect l="l" t="t" r="r" b="b"/>
            <a:pathLst>
              <a:path w="10058400" h="612775">
                <a:moveTo>
                  <a:pt x="10058400" y="0"/>
                </a:moveTo>
                <a:lnTo>
                  <a:pt x="0" y="0"/>
                </a:lnTo>
                <a:lnTo>
                  <a:pt x="0" y="612648"/>
                </a:lnTo>
                <a:lnTo>
                  <a:pt x="10058400" y="612648"/>
                </a:lnTo>
                <a:lnTo>
                  <a:pt x="10058400" y="0"/>
                </a:lnTo>
                <a:close/>
              </a:path>
            </a:pathLst>
          </a:custGeom>
          <a:solidFill>
            <a:srgbClr val="0E2B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4013" y="7374639"/>
            <a:ext cx="182879" cy="18287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94730" y="7374638"/>
            <a:ext cx="218401" cy="18287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96361" y="7374635"/>
            <a:ext cx="182667" cy="182879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6532715" y="7432599"/>
            <a:ext cx="40640" cy="127635"/>
          </a:xfrm>
          <a:custGeom>
            <a:avLst/>
            <a:gdLst/>
            <a:ahLst/>
            <a:cxnLst/>
            <a:rect l="l" t="t" r="r" b="b"/>
            <a:pathLst>
              <a:path w="40640" h="127634">
                <a:moveTo>
                  <a:pt x="40170" y="0"/>
                </a:moveTo>
                <a:lnTo>
                  <a:pt x="0" y="0"/>
                </a:lnTo>
                <a:lnTo>
                  <a:pt x="0" y="127203"/>
                </a:lnTo>
                <a:lnTo>
                  <a:pt x="40170" y="127203"/>
                </a:lnTo>
                <a:lnTo>
                  <a:pt x="40170" y="0"/>
                </a:lnTo>
                <a:close/>
              </a:path>
            </a:pathLst>
          </a:custGeom>
          <a:solidFill>
            <a:srgbClr val="00B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97432" y="7430928"/>
            <a:ext cx="136677" cy="128320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6527694" y="7372350"/>
            <a:ext cx="49530" cy="44450"/>
          </a:xfrm>
          <a:custGeom>
            <a:avLst/>
            <a:gdLst/>
            <a:ahLst/>
            <a:cxnLst/>
            <a:rect l="l" t="t" r="r" b="b"/>
            <a:pathLst>
              <a:path w="49529" h="44450">
                <a:moveTo>
                  <a:pt x="24549" y="0"/>
                </a:moveTo>
                <a:lnTo>
                  <a:pt x="14358" y="1682"/>
                </a:lnTo>
                <a:lnTo>
                  <a:pt x="6626" y="6346"/>
                </a:lnTo>
                <a:lnTo>
                  <a:pt x="1717" y="13415"/>
                </a:lnTo>
                <a:lnTo>
                  <a:pt x="0" y="22313"/>
                </a:lnTo>
                <a:lnTo>
                  <a:pt x="1708" y="30894"/>
                </a:lnTo>
                <a:lnTo>
                  <a:pt x="6556" y="37796"/>
                </a:lnTo>
                <a:lnTo>
                  <a:pt x="14123" y="42396"/>
                </a:lnTo>
                <a:lnTo>
                  <a:pt x="23990" y="44069"/>
                </a:lnTo>
                <a:lnTo>
                  <a:pt x="24549" y="44069"/>
                </a:lnTo>
                <a:lnTo>
                  <a:pt x="34739" y="42388"/>
                </a:lnTo>
                <a:lnTo>
                  <a:pt x="42471" y="37726"/>
                </a:lnTo>
                <a:lnTo>
                  <a:pt x="47380" y="30658"/>
                </a:lnTo>
                <a:lnTo>
                  <a:pt x="49098" y="21755"/>
                </a:lnTo>
                <a:lnTo>
                  <a:pt x="47066" y="13180"/>
                </a:lnTo>
                <a:lnTo>
                  <a:pt x="42052" y="6276"/>
                </a:lnTo>
                <a:lnTo>
                  <a:pt x="34424" y="1674"/>
                </a:lnTo>
                <a:lnTo>
                  <a:pt x="24549" y="0"/>
                </a:lnTo>
                <a:close/>
              </a:path>
            </a:pathLst>
          </a:custGeom>
          <a:solidFill>
            <a:srgbClr val="00B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210040" y="7315200"/>
            <a:ext cx="13970" cy="323850"/>
          </a:xfrm>
          <a:custGeom>
            <a:avLst/>
            <a:gdLst/>
            <a:ahLst/>
            <a:cxnLst/>
            <a:rect l="l" t="t" r="r" b="b"/>
            <a:pathLst>
              <a:path w="13970" h="323850">
                <a:moveTo>
                  <a:pt x="13716" y="0"/>
                </a:moveTo>
                <a:lnTo>
                  <a:pt x="0" y="0"/>
                </a:lnTo>
                <a:lnTo>
                  <a:pt x="0" y="323240"/>
                </a:lnTo>
                <a:lnTo>
                  <a:pt x="13716" y="323240"/>
                </a:lnTo>
                <a:lnTo>
                  <a:pt x="13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493" y="267965"/>
            <a:ext cx="5299081" cy="791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40074" y="1183893"/>
            <a:ext cx="5968365" cy="4882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646464"/>
                </a:solidFill>
                <a:latin typeface="Poppins-Light"/>
                <a:cs typeface="Poppins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54409" y="7395084"/>
            <a:ext cx="113665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027432" y="7396733"/>
            <a:ext cx="857885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15387" y="7386699"/>
            <a:ext cx="209550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chwartzaccountants.com/client-resources/spreadsheet-for-sch-c-expense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schwartzaccountants.com/2022/05/elt-entity-level-tax-update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dtaxes.com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bartonassociates.com/" TargetMode="External"/><Relationship Id="rId4" Type="http://schemas.openxmlformats.org/officeDocument/2006/relationships/hyperlink" Target="https://schwartzaccountant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forms-pubs/about-schedule-c-form-1040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www.irs.gov/forms-pubs/about-form-1099-nec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artonassociates.com/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www.irs.gov/forms-pubs/about-schedule-se-form-1040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irs.gov/pub/irs-pdf/p535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taxtopics/tc511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defensetravel.dod.mil/site/perdiemCalc.cfm" TargetMode="External"/><Relationship Id="rId4" Type="http://schemas.openxmlformats.org/officeDocument/2006/relationships/hyperlink" Target="https://www.gsa.gov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rtonassociates.com/licensing-credentialing?utm_source=locum_tax_guide_pdf&amp;utm_content=credentiallin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irs.gov/tax-professionals/standard-mileage-rates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chwartzaccountants.com/2023/09/retirement-plan-options-available-for-small-businesses-and-self-employed-individuals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wartzaccountants.com/2018/11/its-open-enrollment-season-time-to-take-a-good-look-at-hsas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forms-pubs/about-form-2210" TargetMode="External"/><Relationship Id="rId2" Type="http://schemas.openxmlformats.org/officeDocument/2006/relationships/hyperlink" Target="https://www.irs.gov/pub/irs-pdf/f1040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hyperlink" Target="https://www.irs.gov/businesses/small-businesses-self-employed/estimated-tax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400" cy="7772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09744"/>
              <a:ext cx="10058400" cy="1737360"/>
            </a:xfrm>
            <a:custGeom>
              <a:avLst/>
              <a:gdLst/>
              <a:ahLst/>
              <a:cxnLst/>
              <a:rect l="l" t="t" r="r" b="b"/>
              <a:pathLst>
                <a:path w="10058400" h="1737359">
                  <a:moveTo>
                    <a:pt x="0" y="0"/>
                  </a:moveTo>
                  <a:lnTo>
                    <a:pt x="0" y="1737360"/>
                  </a:lnTo>
                  <a:lnTo>
                    <a:pt x="10058400" y="1737360"/>
                  </a:lnTo>
                  <a:lnTo>
                    <a:pt x="10058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437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572766" y="5198073"/>
            <a:ext cx="5328285" cy="932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100"/>
              </a:spcBef>
            </a:pPr>
            <a:r>
              <a:rPr sz="2500" dirty="0">
                <a:solidFill>
                  <a:srgbClr val="FFFFFF"/>
                </a:solidFill>
                <a:latin typeface="Poppins-Light"/>
                <a:cs typeface="Poppins-Light"/>
              </a:rPr>
              <a:t>The</a:t>
            </a:r>
            <a:r>
              <a:rPr sz="2500" spc="-15" dirty="0">
                <a:solidFill>
                  <a:srgbClr val="FFFFFF"/>
                </a:solidFill>
                <a:latin typeface="Poppins-Light"/>
                <a:cs typeface="Poppins-Light"/>
              </a:rPr>
              <a:t> </a:t>
            </a:r>
            <a:r>
              <a:rPr sz="2500" b="1" dirty="0">
                <a:solidFill>
                  <a:srgbClr val="FFFFFF"/>
                </a:solidFill>
                <a:latin typeface="Poppins"/>
                <a:cs typeface="Poppins"/>
              </a:rPr>
              <a:t>Barton Associates Tax </a:t>
            </a:r>
            <a:r>
              <a:rPr sz="2500" b="1" spc="-10" dirty="0">
                <a:solidFill>
                  <a:srgbClr val="FFFFFF"/>
                </a:solidFill>
                <a:latin typeface="Poppins"/>
                <a:cs typeface="Poppins"/>
              </a:rPr>
              <a:t>Guide</a:t>
            </a:r>
            <a:endParaRPr sz="2500">
              <a:latin typeface="Poppins"/>
              <a:cs typeface="Poppins"/>
            </a:endParaRPr>
          </a:p>
          <a:p>
            <a:pPr marL="1533525">
              <a:lnSpc>
                <a:spcPts val="2490"/>
              </a:lnSpc>
            </a:pPr>
            <a:r>
              <a:rPr sz="2200" dirty="0">
                <a:solidFill>
                  <a:srgbClr val="FFFFFF"/>
                </a:solidFill>
                <a:latin typeface="Poppins-Light"/>
                <a:cs typeface="Poppins-Light"/>
              </a:rPr>
              <a:t>for Locum Tenens </a:t>
            </a:r>
            <a:r>
              <a:rPr sz="2200" spc="-10" dirty="0">
                <a:solidFill>
                  <a:srgbClr val="FFFFFF"/>
                </a:solidFill>
                <a:latin typeface="Poppins-Light"/>
                <a:cs typeface="Poppins-Light"/>
              </a:rPr>
              <a:t>Providers</a:t>
            </a:r>
            <a:endParaRPr sz="2200">
              <a:latin typeface="Poppins-Light"/>
              <a:cs typeface="Poppins-Light"/>
            </a:endParaRPr>
          </a:p>
          <a:p>
            <a:pPr marL="3213100">
              <a:lnSpc>
                <a:spcPct val="100000"/>
              </a:lnSpc>
              <a:spcBef>
                <a:spcPts val="355"/>
              </a:spcBef>
            </a:pPr>
            <a:r>
              <a:rPr sz="1200" dirty="0">
                <a:solidFill>
                  <a:srgbClr val="FFFFFF"/>
                </a:solidFill>
                <a:latin typeface="Poppins"/>
                <a:cs typeface="Poppins"/>
              </a:rPr>
              <a:t>By Andrew D. Schwartz, </a:t>
            </a:r>
            <a:r>
              <a:rPr sz="1200" spc="-25" dirty="0">
                <a:solidFill>
                  <a:srgbClr val="FFFFFF"/>
                </a:solidFill>
                <a:latin typeface="Poppins"/>
                <a:cs typeface="Poppins"/>
              </a:rPr>
              <a:t>CPA</a:t>
            </a:r>
            <a:endParaRPr sz="1200">
              <a:latin typeface="Poppins"/>
              <a:cs typeface="Poppi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31205" y="7146445"/>
            <a:ext cx="2743200" cy="594360"/>
          </a:xfrm>
          <a:custGeom>
            <a:avLst/>
            <a:gdLst/>
            <a:ahLst/>
            <a:cxnLst/>
            <a:rect l="l" t="t" r="r" b="b"/>
            <a:pathLst>
              <a:path w="2182495" h="594359">
                <a:moveTo>
                  <a:pt x="1990344" y="0"/>
                </a:moveTo>
                <a:lnTo>
                  <a:pt x="192024" y="0"/>
                </a:lnTo>
                <a:lnTo>
                  <a:pt x="147992" y="5071"/>
                </a:lnTo>
                <a:lnTo>
                  <a:pt x="107574" y="19516"/>
                </a:lnTo>
                <a:lnTo>
                  <a:pt x="71920" y="42183"/>
                </a:lnTo>
                <a:lnTo>
                  <a:pt x="42183" y="71920"/>
                </a:lnTo>
                <a:lnTo>
                  <a:pt x="19516" y="107574"/>
                </a:lnTo>
                <a:lnTo>
                  <a:pt x="5071" y="147992"/>
                </a:lnTo>
                <a:lnTo>
                  <a:pt x="0" y="192023"/>
                </a:lnTo>
                <a:lnTo>
                  <a:pt x="0" y="594359"/>
                </a:lnTo>
                <a:lnTo>
                  <a:pt x="2182368" y="594359"/>
                </a:lnTo>
                <a:lnTo>
                  <a:pt x="2182368" y="192023"/>
                </a:lnTo>
                <a:lnTo>
                  <a:pt x="2177296" y="147992"/>
                </a:lnTo>
                <a:lnTo>
                  <a:pt x="2162851" y="107574"/>
                </a:lnTo>
                <a:lnTo>
                  <a:pt x="2140184" y="71920"/>
                </a:lnTo>
                <a:lnTo>
                  <a:pt x="2110447" y="42183"/>
                </a:lnTo>
                <a:lnTo>
                  <a:pt x="2074793" y="19516"/>
                </a:lnTo>
                <a:lnTo>
                  <a:pt x="2034375" y="5071"/>
                </a:lnTo>
                <a:lnTo>
                  <a:pt x="1990344" y="0"/>
                </a:lnTo>
                <a:close/>
              </a:path>
            </a:pathLst>
          </a:custGeom>
          <a:solidFill>
            <a:srgbClr val="07B9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62800" y="7384160"/>
            <a:ext cx="202129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Poppins"/>
                <a:cs typeface="Poppins"/>
              </a:rPr>
              <a:t>202</a:t>
            </a:r>
            <a:r>
              <a:rPr lang="en-US" sz="1200" b="1" dirty="0">
                <a:solidFill>
                  <a:srgbClr val="FFFFFF"/>
                </a:solidFill>
                <a:latin typeface="Poppins"/>
                <a:cs typeface="Poppins"/>
              </a:rPr>
              <a:t>4</a:t>
            </a:r>
            <a:r>
              <a:rPr sz="1200" b="1" dirty="0">
                <a:solidFill>
                  <a:srgbClr val="FFFFFF"/>
                </a:solidFill>
                <a:latin typeface="Poppins"/>
                <a:cs typeface="Poppins"/>
              </a:rPr>
              <a:t> - 202</a:t>
            </a:r>
            <a:r>
              <a:rPr lang="en-US" sz="1200" b="1" dirty="0">
                <a:solidFill>
                  <a:srgbClr val="FFFFFF"/>
                </a:solidFill>
                <a:latin typeface="Poppins"/>
                <a:cs typeface="Poppins"/>
              </a:rPr>
              <a:t>5</a:t>
            </a:r>
            <a:r>
              <a:rPr sz="1200" b="1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Poppins"/>
                <a:cs typeface="Poppins"/>
              </a:rPr>
              <a:t>Edition</a:t>
            </a:r>
            <a:endParaRPr sz="1200" dirty="0">
              <a:latin typeface="Poppins"/>
              <a:cs typeface="Poppi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2540" rIns="0" bIns="0" rtlCol="0">
            <a:spAutoFit/>
          </a:bodyPr>
          <a:lstStyle/>
          <a:p>
            <a:pPr marL="12700">
              <a:lnSpc>
                <a:spcPts val="2425"/>
              </a:lnSpc>
              <a:spcBef>
                <a:spcPts val="95"/>
              </a:spcBef>
            </a:pPr>
            <a:r>
              <a:rPr sz="2250" spc="-10" dirty="0">
                <a:solidFill>
                  <a:srgbClr val="07B9AF"/>
                </a:solidFill>
                <a:latin typeface="Poppins-SemiBold"/>
                <a:cs typeface="Poppins-SemiBold"/>
              </a:rPr>
              <a:t>Barton</a:t>
            </a:r>
            <a:endParaRPr sz="2250">
              <a:latin typeface="Poppins-SemiBold"/>
              <a:cs typeface="Poppins-SemiBold"/>
            </a:endParaRPr>
          </a:p>
          <a:p>
            <a:pPr marL="12700">
              <a:lnSpc>
                <a:spcPts val="2425"/>
              </a:lnSpc>
            </a:pPr>
            <a:r>
              <a:rPr sz="2250" b="0" spc="-25" dirty="0">
                <a:solidFill>
                  <a:srgbClr val="414142"/>
                </a:solidFill>
                <a:latin typeface="Poppins-Light"/>
                <a:cs typeface="Poppins-Light"/>
              </a:rPr>
              <a:t>Associates</a:t>
            </a:r>
            <a:endParaRPr sz="2250">
              <a:latin typeface="Poppins-Light"/>
              <a:cs typeface="Poppins-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1265299"/>
            <a:ext cx="8997950" cy="44090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The taxes you’ll owe on your locum tenens income are easily manageable if you plan ahead. Here are some tips to keep in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mind.</a:t>
            </a:r>
            <a:endParaRPr sz="1100" dirty="0">
              <a:latin typeface="Poppins-Light"/>
              <a:cs typeface="Poppins-Light"/>
            </a:endParaRPr>
          </a:p>
          <a:p>
            <a:pPr marL="12700" marR="93345">
              <a:lnSpc>
                <a:spcPct val="121300"/>
              </a:lnSpc>
              <a:spcBef>
                <a:spcPts val="900"/>
              </a:spcBef>
            </a:pPr>
            <a:r>
              <a:rPr sz="1100" b="1" dirty="0">
                <a:solidFill>
                  <a:srgbClr val="07B9AF"/>
                </a:solidFill>
                <a:latin typeface="Poppins"/>
                <a:cs typeface="Poppins"/>
              </a:rPr>
              <a:t>Mind the “40 Percent Rule”:</a:t>
            </a:r>
            <a:r>
              <a:rPr sz="1100" b="1" spc="65" dirty="0">
                <a:solidFill>
                  <a:srgbClr val="07B9AF"/>
                </a:solidFill>
                <a:latin typeface="Poppins"/>
                <a:cs typeface="Poppins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To be safe, it’s a good idea to set aside 40 percent of what you earn for taxes. Remember, you’ll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owe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federal taxes, state taxes, and self-employment taxes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 (Social Security and Medicare taxes)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 on your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earnings.</a:t>
            </a:r>
            <a:endParaRPr sz="1100" dirty="0">
              <a:latin typeface="Poppins-Light"/>
              <a:cs typeface="Poppins-Light"/>
            </a:endParaRPr>
          </a:p>
          <a:p>
            <a:pPr marL="12700" marR="40005">
              <a:lnSpc>
                <a:spcPct val="121300"/>
              </a:lnSpc>
              <a:spcBef>
                <a:spcPts val="894"/>
              </a:spcBef>
            </a:pPr>
            <a:r>
              <a:rPr sz="1100" b="1" dirty="0">
                <a:solidFill>
                  <a:srgbClr val="07B9AF"/>
                </a:solidFill>
                <a:latin typeface="Poppins"/>
                <a:cs typeface="Poppins"/>
              </a:rPr>
              <a:t>Submit quarterly estimates:</a:t>
            </a:r>
            <a:r>
              <a:rPr sz="1100" b="1" spc="65" dirty="0">
                <a:solidFill>
                  <a:srgbClr val="07B9AF"/>
                </a:solidFill>
                <a:latin typeface="Poppins"/>
                <a:cs typeface="Poppins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Take the time to calculate what you owe in estimated quarterly payments. This will help prevent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the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need to write a check to Uncle Sam at the end of the year. It will also eliminate or minimize IRS and state underpayment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penalties.</a:t>
            </a:r>
            <a:endParaRPr sz="1100" dirty="0">
              <a:latin typeface="Poppins-Light"/>
              <a:cs typeface="Poppins-Light"/>
            </a:endParaRPr>
          </a:p>
          <a:p>
            <a:pPr marL="12700" marR="5080">
              <a:lnSpc>
                <a:spcPct val="121300"/>
              </a:lnSpc>
              <a:spcBef>
                <a:spcPts val="900"/>
              </a:spcBef>
            </a:pPr>
            <a:r>
              <a:rPr sz="1100" b="1" dirty="0">
                <a:solidFill>
                  <a:srgbClr val="07B9AF"/>
                </a:solidFill>
                <a:latin typeface="Poppins"/>
                <a:cs typeface="Poppins"/>
              </a:rPr>
              <a:t>Track your professional expenses:</a:t>
            </a:r>
            <a:r>
              <a:rPr sz="1100" b="1" spc="65" dirty="0">
                <a:solidFill>
                  <a:srgbClr val="07B9AF"/>
                </a:solidFill>
                <a:latin typeface="Poppins"/>
                <a:cs typeface="Poppins"/>
              </a:rPr>
              <a:t> </a:t>
            </a:r>
            <a:r>
              <a:rPr lang="en-US" sz="1100" spc="65" dirty="0">
                <a:solidFill>
                  <a:srgbClr val="646464"/>
                </a:solidFill>
                <a:latin typeface="Poppins-Light"/>
                <a:cs typeface="Poppins"/>
              </a:rPr>
              <a:t>The best option is to use a personal finance program such as Quicken to track your professional expenses.  Another option is to use a separate credit card for all of the business-related costs. or u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se the handy spreadsheet below to keep track of your monthly professional expenses so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you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can easily deduct them from your income at the end of the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year.</a:t>
            </a:r>
            <a:endParaRPr sz="1100" dirty="0">
              <a:latin typeface="Poppins-Light"/>
              <a:cs typeface="Poppins-Light"/>
            </a:endParaRPr>
          </a:p>
          <a:p>
            <a:pPr marL="635000" indent="-177800">
              <a:lnSpc>
                <a:spcPct val="100000"/>
              </a:lnSpc>
              <a:spcBef>
                <a:spcPts val="880"/>
              </a:spcBef>
              <a:buClr>
                <a:srgbClr val="07B9AF"/>
              </a:buClr>
              <a:buChar char="•"/>
              <a:tabLst>
                <a:tab pos="635000" algn="l"/>
              </a:tabLst>
            </a:pPr>
            <a:r>
              <a:rPr sz="10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2"/>
              </a:rPr>
              <a:t>Professional</a:t>
            </a:r>
            <a:r>
              <a:rPr sz="1000" u="sng" spc="-10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2"/>
              </a:rPr>
              <a:t> </a:t>
            </a:r>
            <a:r>
              <a:rPr sz="10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2"/>
              </a:rPr>
              <a:t>Expenses Tracking Sheet </a:t>
            </a:r>
            <a:r>
              <a:rPr sz="1000" u="sng" spc="-10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2"/>
              </a:rPr>
              <a:t>(XLS)</a:t>
            </a:r>
            <a:endParaRPr sz="1000" dirty="0">
              <a:latin typeface="Poppins-Medium"/>
              <a:cs typeface="Poppins-Medium"/>
            </a:endParaRPr>
          </a:p>
          <a:p>
            <a:pPr marL="12700" marR="31750">
              <a:lnSpc>
                <a:spcPct val="121200"/>
              </a:lnSpc>
              <a:spcBef>
                <a:spcPts val="919"/>
              </a:spcBef>
            </a:pPr>
            <a:r>
              <a:rPr sz="1100" b="1" dirty="0">
                <a:solidFill>
                  <a:srgbClr val="07B9AF"/>
                </a:solidFill>
                <a:latin typeface="Poppins"/>
                <a:cs typeface="Poppins"/>
              </a:rPr>
              <a:t>Keep</a:t>
            </a:r>
            <a:r>
              <a:rPr sz="1100" b="1" spc="-5" dirty="0">
                <a:solidFill>
                  <a:srgbClr val="07B9AF"/>
                </a:solidFill>
                <a:latin typeface="Poppins"/>
                <a:cs typeface="Poppins"/>
              </a:rPr>
              <a:t> </a:t>
            </a:r>
            <a:r>
              <a:rPr sz="1100" b="1" dirty="0">
                <a:solidFill>
                  <a:srgbClr val="07B9AF"/>
                </a:solidFill>
                <a:latin typeface="Poppins"/>
                <a:cs typeface="Poppins"/>
              </a:rPr>
              <a:t>good records:</a:t>
            </a:r>
            <a:r>
              <a:rPr sz="1100" b="1" spc="60" dirty="0">
                <a:solidFill>
                  <a:srgbClr val="07B9AF"/>
                </a:solidFill>
                <a:latin typeface="Poppins"/>
                <a:cs typeface="Poppins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When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tax time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rolls around,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you want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to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make sure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you have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the paperwork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from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any significant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financial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events such as buying or selling real estate, starting or closing a business, or inheriting money. Also be sure to report any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earnings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from savings accounts or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investments.</a:t>
            </a:r>
            <a:endParaRPr sz="1100" dirty="0">
              <a:latin typeface="Poppins-Light"/>
              <a:cs typeface="Poppins-Light"/>
            </a:endParaRPr>
          </a:p>
          <a:p>
            <a:pPr marL="12700" marR="24765">
              <a:lnSpc>
                <a:spcPct val="121200"/>
              </a:lnSpc>
              <a:spcBef>
                <a:spcPts val="900"/>
              </a:spcBef>
            </a:pPr>
            <a:r>
              <a:rPr sz="1100" b="1" dirty="0">
                <a:solidFill>
                  <a:srgbClr val="07B9AF"/>
                </a:solidFill>
                <a:latin typeface="Poppins"/>
                <a:cs typeface="Poppins"/>
              </a:rPr>
              <a:t>Take advantage of tax shelters:</a:t>
            </a:r>
            <a:r>
              <a:rPr sz="1100" b="1" spc="65" dirty="0">
                <a:solidFill>
                  <a:srgbClr val="07B9AF"/>
                </a:solidFill>
                <a:latin typeface="Poppins"/>
                <a:cs typeface="Poppins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Retirement accounts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,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HSAs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, and 529 Plans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 are great ways to reduce your taxable income and improve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your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overall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financial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viability.</a:t>
            </a:r>
            <a:endParaRPr sz="1100" dirty="0">
              <a:latin typeface="Poppins-Light"/>
              <a:cs typeface="Poppins-Light"/>
            </a:endParaRPr>
          </a:p>
          <a:p>
            <a:pPr marL="12700" marR="204470">
              <a:lnSpc>
                <a:spcPct val="121300"/>
              </a:lnSpc>
              <a:spcBef>
                <a:spcPts val="900"/>
              </a:spcBef>
            </a:pPr>
            <a:r>
              <a:rPr sz="1100" b="1" dirty="0">
                <a:solidFill>
                  <a:srgbClr val="07B9AF"/>
                </a:solidFill>
                <a:latin typeface="Poppins"/>
                <a:cs typeface="Poppins"/>
              </a:rPr>
              <a:t>Consult a tax professional:</a:t>
            </a:r>
            <a:r>
              <a:rPr sz="1100" b="1" spc="65" dirty="0">
                <a:solidFill>
                  <a:srgbClr val="07B9AF"/>
                </a:solidFill>
                <a:latin typeface="Poppins"/>
                <a:cs typeface="Poppins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The tax code can be confusing and is constantly changing. With that said, you should consult a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tax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professional or CPA who can advise you based on your unique tax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situation.</a:t>
            </a:r>
            <a:endParaRPr sz="1100" dirty="0">
              <a:latin typeface="Poppins-Light"/>
              <a:cs typeface="Poppins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6088734"/>
            <a:ext cx="8979535" cy="432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8200"/>
              </a:lnSpc>
              <a:spcBef>
                <a:spcPts val="100"/>
              </a:spcBef>
            </a:pPr>
            <a:r>
              <a:rPr sz="900" i="1" dirty="0">
                <a:solidFill>
                  <a:srgbClr val="646464"/>
                </a:solidFill>
                <a:latin typeface="Poppins-LightItalic"/>
                <a:cs typeface="Poppins-LightItalic"/>
              </a:rPr>
              <a:t>Disclaimer: The information provided in this guide is meant for informational purposes only and should not be considered tax advice. You should consult a </a:t>
            </a:r>
            <a:r>
              <a:rPr sz="900" i="1" spc="-25" dirty="0">
                <a:solidFill>
                  <a:srgbClr val="646464"/>
                </a:solidFill>
                <a:latin typeface="Poppins-LightItalic"/>
                <a:cs typeface="Poppins-LightItalic"/>
              </a:rPr>
              <a:t>tax </a:t>
            </a:r>
            <a:r>
              <a:rPr sz="900" i="1" dirty="0">
                <a:solidFill>
                  <a:srgbClr val="646464"/>
                </a:solidFill>
                <a:latin typeface="Poppins-LightItalic"/>
                <a:cs typeface="Poppins-LightItalic"/>
              </a:rPr>
              <a:t>professional</a:t>
            </a:r>
            <a:r>
              <a:rPr sz="900" i="1" spc="-5" dirty="0">
                <a:solidFill>
                  <a:srgbClr val="646464"/>
                </a:solidFill>
                <a:latin typeface="Poppins-LightItalic"/>
                <a:cs typeface="Poppins-LightItalic"/>
              </a:rPr>
              <a:t> </a:t>
            </a:r>
            <a:r>
              <a:rPr sz="900" i="1" dirty="0">
                <a:solidFill>
                  <a:srgbClr val="646464"/>
                </a:solidFill>
                <a:latin typeface="Poppins-LightItalic"/>
                <a:cs typeface="Poppins-LightItalic"/>
              </a:rPr>
              <a:t>or certified</a:t>
            </a:r>
            <a:r>
              <a:rPr sz="900" i="1" spc="-5" dirty="0">
                <a:solidFill>
                  <a:srgbClr val="646464"/>
                </a:solidFill>
                <a:latin typeface="Poppins-LightItalic"/>
                <a:cs typeface="Poppins-LightItalic"/>
              </a:rPr>
              <a:t> </a:t>
            </a:r>
            <a:r>
              <a:rPr sz="900" i="1" dirty="0">
                <a:solidFill>
                  <a:srgbClr val="646464"/>
                </a:solidFill>
                <a:latin typeface="Poppins-LightItalic"/>
                <a:cs typeface="Poppins-LightItalic"/>
              </a:rPr>
              <a:t>public accountant</a:t>
            </a:r>
            <a:r>
              <a:rPr sz="900" i="1" spc="-5" dirty="0">
                <a:solidFill>
                  <a:srgbClr val="646464"/>
                </a:solidFill>
                <a:latin typeface="Poppins-LightItalic"/>
                <a:cs typeface="Poppins-LightItalic"/>
              </a:rPr>
              <a:t> </a:t>
            </a:r>
            <a:r>
              <a:rPr sz="900" i="1" dirty="0">
                <a:solidFill>
                  <a:srgbClr val="646464"/>
                </a:solidFill>
                <a:latin typeface="Poppins-LightItalic"/>
                <a:cs typeface="Poppins-LightItalic"/>
              </a:rPr>
              <a:t>(CPA) who</a:t>
            </a:r>
            <a:r>
              <a:rPr sz="900" i="1" spc="-5" dirty="0">
                <a:solidFill>
                  <a:srgbClr val="646464"/>
                </a:solidFill>
                <a:latin typeface="Poppins-LightItalic"/>
                <a:cs typeface="Poppins-LightItalic"/>
              </a:rPr>
              <a:t> </a:t>
            </a:r>
            <a:r>
              <a:rPr sz="900" i="1" dirty="0">
                <a:solidFill>
                  <a:srgbClr val="646464"/>
                </a:solidFill>
                <a:latin typeface="Poppins-LightItalic"/>
                <a:cs typeface="Poppins-LightItalic"/>
              </a:rPr>
              <a:t>can advise</a:t>
            </a:r>
            <a:r>
              <a:rPr sz="900" i="1" spc="-5" dirty="0">
                <a:solidFill>
                  <a:srgbClr val="646464"/>
                </a:solidFill>
                <a:latin typeface="Poppins-LightItalic"/>
                <a:cs typeface="Poppins-LightItalic"/>
              </a:rPr>
              <a:t> </a:t>
            </a:r>
            <a:r>
              <a:rPr sz="900" i="1" dirty="0">
                <a:solidFill>
                  <a:srgbClr val="646464"/>
                </a:solidFill>
                <a:latin typeface="Poppins-LightItalic"/>
                <a:cs typeface="Poppins-LightItalic"/>
              </a:rPr>
              <a:t>you based</a:t>
            </a:r>
            <a:r>
              <a:rPr sz="900" i="1" spc="-5" dirty="0">
                <a:solidFill>
                  <a:srgbClr val="646464"/>
                </a:solidFill>
                <a:latin typeface="Poppins-LightItalic"/>
                <a:cs typeface="Poppins-LightItalic"/>
              </a:rPr>
              <a:t> </a:t>
            </a:r>
            <a:r>
              <a:rPr sz="900" i="1" dirty="0">
                <a:solidFill>
                  <a:srgbClr val="646464"/>
                </a:solidFill>
                <a:latin typeface="Poppins-LightItalic"/>
                <a:cs typeface="Poppins-LightItalic"/>
              </a:rPr>
              <a:t>on your</a:t>
            </a:r>
            <a:r>
              <a:rPr sz="900" i="1" spc="-5" dirty="0">
                <a:solidFill>
                  <a:srgbClr val="646464"/>
                </a:solidFill>
                <a:latin typeface="Poppins-LightItalic"/>
                <a:cs typeface="Poppins-LightItalic"/>
              </a:rPr>
              <a:t> </a:t>
            </a:r>
            <a:r>
              <a:rPr sz="900" i="1" dirty="0">
                <a:solidFill>
                  <a:srgbClr val="646464"/>
                </a:solidFill>
                <a:latin typeface="Poppins-LightItalic"/>
                <a:cs typeface="Poppins-LightItalic"/>
              </a:rPr>
              <a:t>unique tax</a:t>
            </a:r>
            <a:r>
              <a:rPr sz="900" i="1" spc="-5" dirty="0">
                <a:solidFill>
                  <a:srgbClr val="646464"/>
                </a:solidFill>
                <a:latin typeface="Poppins-LightItalic"/>
                <a:cs typeface="Poppins-LightItalic"/>
              </a:rPr>
              <a:t> </a:t>
            </a:r>
            <a:r>
              <a:rPr sz="900" i="1" spc="-10" dirty="0">
                <a:solidFill>
                  <a:srgbClr val="646464"/>
                </a:solidFill>
                <a:latin typeface="Poppins-LightItalic"/>
                <a:cs typeface="Poppins-LightItalic"/>
              </a:rPr>
              <a:t>situation.</a:t>
            </a:r>
            <a:endParaRPr sz="900">
              <a:latin typeface="Poppins-LightItalic"/>
              <a:cs typeface="Poppins-LightIt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0058400" cy="969644"/>
          </a:xfrm>
          <a:custGeom>
            <a:avLst/>
            <a:gdLst/>
            <a:ahLst/>
            <a:cxnLst/>
            <a:rect l="l" t="t" r="r" b="b"/>
            <a:pathLst>
              <a:path w="10058400" h="969644">
                <a:moveTo>
                  <a:pt x="10058400" y="0"/>
                </a:moveTo>
                <a:lnTo>
                  <a:pt x="0" y="0"/>
                </a:lnTo>
                <a:lnTo>
                  <a:pt x="0" y="969264"/>
                </a:lnTo>
                <a:lnTo>
                  <a:pt x="10058400" y="969264"/>
                </a:lnTo>
                <a:lnTo>
                  <a:pt x="10058400" y="0"/>
                </a:lnTo>
                <a:close/>
              </a:path>
            </a:pathLst>
          </a:custGeom>
          <a:solidFill>
            <a:srgbClr val="3753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Section 5: </a:t>
            </a:r>
            <a:r>
              <a:rPr spc="-10" dirty="0"/>
              <a:t>Planning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01191" y="7396733"/>
            <a:ext cx="1113790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Barton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Associates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Poppins"/>
                <a:cs typeface="Poppins"/>
              </a:rPr>
              <a:t>Inc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993435" y="7396733"/>
            <a:ext cx="857885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@BartonLocums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1515" y="451691"/>
            <a:ext cx="8675370" cy="538909"/>
          </a:xfrm>
        </p:spPr>
        <p:txBody>
          <a:bodyPr>
            <a:normAutofit/>
          </a:bodyPr>
          <a:lstStyle/>
          <a:p>
            <a:pPr algn="l"/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Section 6: State Tax Matters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392" y="2373249"/>
            <a:ext cx="9060942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5" dirty="0"/>
              <a:t>How a Locums is taxed for state purposes:</a:t>
            </a:r>
          </a:p>
          <a:p>
            <a:endParaRPr lang="en-US" sz="1155" dirty="0"/>
          </a:p>
          <a:p>
            <a:r>
              <a:rPr lang="en-US" sz="1155" b="1" dirty="0">
                <a:solidFill>
                  <a:srgbClr val="24B7B4"/>
                </a:solidFill>
              </a:rPr>
              <a:t>Where you work: </a:t>
            </a:r>
            <a:r>
              <a:rPr lang="en-US" sz="1155" dirty="0"/>
              <a:t>Any income earned is first taxed based on the rules of the state where you work.</a:t>
            </a:r>
          </a:p>
          <a:p>
            <a:endParaRPr lang="en-US" sz="1155" dirty="0"/>
          </a:p>
          <a:p>
            <a:r>
              <a:rPr lang="en-US" sz="1155" b="1" dirty="0">
                <a:solidFill>
                  <a:srgbClr val="24B7B4"/>
                </a:solidFill>
              </a:rPr>
              <a:t>Where you live: </a:t>
            </a:r>
            <a:r>
              <a:rPr lang="en-US" sz="1155" dirty="0"/>
              <a:t>Next, calculate that taxes based on the rules for the state where you live.</a:t>
            </a:r>
          </a:p>
          <a:p>
            <a:endParaRPr lang="en-US" sz="1155" dirty="0"/>
          </a:p>
          <a:p>
            <a:r>
              <a:rPr lang="en-US" sz="1155" b="1" dirty="0">
                <a:solidFill>
                  <a:srgbClr val="24B7B4"/>
                </a:solidFill>
              </a:rPr>
              <a:t>No double taxation: </a:t>
            </a:r>
            <a:r>
              <a:rPr lang="en-US" sz="1155" dirty="0"/>
              <a:t>You then take a credit against your resident state’s tax for taxes paid states where you worked.</a:t>
            </a:r>
          </a:p>
          <a:p>
            <a:endParaRPr lang="en-US" sz="1155" dirty="0"/>
          </a:p>
          <a:p>
            <a:endParaRPr lang="en-US" sz="1155" dirty="0"/>
          </a:p>
          <a:p>
            <a:r>
              <a:rPr lang="en-US" sz="1155" dirty="0"/>
              <a:t>Essentially, you pay state taxes based on the state where you live or work that has the higher tax rate </a:t>
            </a:r>
          </a:p>
        </p:txBody>
      </p:sp>
    </p:spTree>
    <p:extLst>
      <p:ext uri="{BB962C8B-B14F-4D97-AF65-F5344CB8AC3E}">
        <p14:creationId xmlns:p14="http://schemas.microsoft.com/office/powerpoint/2010/main" val="2253910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1515" y="451691"/>
            <a:ext cx="8675370" cy="538909"/>
          </a:xfrm>
        </p:spPr>
        <p:txBody>
          <a:bodyPr>
            <a:normAutofit/>
          </a:bodyPr>
          <a:lstStyle/>
          <a:p>
            <a:pPr algn="l"/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Section 7: S-Corp Considerations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392" y="2373250"/>
            <a:ext cx="9060942" cy="418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55" b="1" dirty="0"/>
          </a:p>
          <a:p>
            <a:r>
              <a:rPr lang="en-US" sz="1155" dirty="0"/>
              <a:t>While there are certain advantages for small business owners to form an S-Corp, there are quite a few pitfalls for healthcare professionals who work in multiple states to form an S-Corp while working as a Locums Tenens.</a:t>
            </a:r>
          </a:p>
          <a:p>
            <a:endParaRPr lang="en-US" sz="1155" b="1" dirty="0"/>
          </a:p>
          <a:p>
            <a:r>
              <a:rPr lang="en-US" sz="1155" b="1" dirty="0"/>
              <a:t>Advantages of forming an S-Corp:</a:t>
            </a:r>
          </a:p>
          <a:p>
            <a:endParaRPr lang="en-US" sz="1155" dirty="0"/>
          </a:p>
          <a:p>
            <a:r>
              <a:rPr lang="en-US" sz="1155" b="1" dirty="0">
                <a:solidFill>
                  <a:srgbClr val="24B7B4"/>
                </a:solidFill>
              </a:rPr>
              <a:t>Save Medicare Taxes: </a:t>
            </a:r>
            <a:r>
              <a:rPr lang="en-US" sz="1155" dirty="0"/>
              <a:t>S-Corp owners can pay themselves Dividends instead of Salary and save the 3.8% Medicare Tax</a:t>
            </a:r>
          </a:p>
          <a:p>
            <a:endParaRPr lang="en-US" sz="1155" dirty="0"/>
          </a:p>
          <a:p>
            <a:r>
              <a:rPr lang="en-US" sz="1155" b="1" dirty="0">
                <a:solidFill>
                  <a:srgbClr val="24B7B4"/>
                </a:solidFill>
              </a:rPr>
              <a:t>Avoid the SALT Limitation: </a:t>
            </a:r>
            <a:r>
              <a:rPr lang="en-US" sz="1155" dirty="0"/>
              <a:t>Most states now allows S-Corps to pay the personal state taxes of the owners as a deductible business expense to the S-Corp. In Mass, this tax break is called the </a:t>
            </a:r>
            <a:r>
              <a:rPr lang="en-US" sz="1155" dirty="0">
                <a:hlinkClick r:id="rId2"/>
              </a:rPr>
              <a:t>Entity Level Tax</a:t>
            </a:r>
            <a:r>
              <a:rPr lang="en-US" sz="1155" dirty="0"/>
              <a:t>.</a:t>
            </a:r>
          </a:p>
          <a:p>
            <a:endParaRPr lang="en-US" sz="1155" dirty="0"/>
          </a:p>
          <a:p>
            <a:r>
              <a:rPr lang="en-US" sz="1155" b="1" dirty="0"/>
              <a:t>Pitfalls of forming an S-Corp for Locums Tenens professionals:</a:t>
            </a:r>
          </a:p>
          <a:p>
            <a:endParaRPr lang="en-US" sz="1155" dirty="0"/>
          </a:p>
          <a:p>
            <a:r>
              <a:rPr lang="en-US" sz="1155" b="1" dirty="0">
                <a:solidFill>
                  <a:srgbClr val="24B7B4"/>
                </a:solidFill>
              </a:rPr>
              <a:t>Subject to Each State’s Payroll Rules: </a:t>
            </a:r>
            <a:r>
              <a:rPr lang="en-US" sz="1155" dirty="0"/>
              <a:t>S-Corps would need to register in each state where the owner physically works, and remit withholding and unemployment taxes to each state. Setting up and maintaining payroll for an S-Corp where you are the only employee can be costly and brings along a new set of headaches.</a:t>
            </a:r>
          </a:p>
          <a:p>
            <a:endParaRPr lang="en-US" sz="1155" dirty="0"/>
          </a:p>
          <a:p>
            <a:r>
              <a:rPr lang="en-US" sz="1155" b="1" dirty="0">
                <a:solidFill>
                  <a:srgbClr val="24B7B4"/>
                </a:solidFill>
              </a:rPr>
              <a:t>S-Corp Tax Return Would be Very Complicated: </a:t>
            </a:r>
            <a:r>
              <a:rPr lang="en-US" sz="1155" dirty="0"/>
              <a:t>The S-Corp Profit would need to be apportioned among each state where the Locum Tenens works in a year, requiring personal tax returns to be filed in each of those states for the S-Corp that year</a:t>
            </a:r>
          </a:p>
          <a:p>
            <a:endParaRPr lang="en-US" sz="1155" dirty="0"/>
          </a:p>
          <a:p>
            <a:endParaRPr lang="en-US" sz="1155" dirty="0"/>
          </a:p>
          <a:p>
            <a:r>
              <a:rPr lang="en-US" sz="1155" b="1" dirty="0">
                <a:solidFill>
                  <a:srgbClr val="24B7B4"/>
                </a:solidFill>
              </a:rPr>
              <a:t>Consult a tax professional:</a:t>
            </a:r>
            <a:r>
              <a:rPr lang="en-US" sz="1155" dirty="0"/>
              <a:t> The tax code an be confusing and is constantly changing. What that said, you should consult a tax professional or CPA who can advise you based on your unique tax situation.</a:t>
            </a:r>
          </a:p>
        </p:txBody>
      </p:sp>
    </p:spTree>
    <p:extLst>
      <p:ext uri="{BB962C8B-B14F-4D97-AF65-F5344CB8AC3E}">
        <p14:creationId xmlns:p14="http://schemas.microsoft.com/office/powerpoint/2010/main" val="3457538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63640" y="0"/>
              <a:ext cx="3794760" cy="71597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9807" y="3914402"/>
              <a:ext cx="4394200" cy="0"/>
            </a:xfrm>
            <a:custGeom>
              <a:avLst/>
              <a:gdLst/>
              <a:ahLst/>
              <a:cxnLst/>
              <a:rect l="l" t="t" r="r" b="b"/>
              <a:pathLst>
                <a:path w="4394200">
                  <a:moveTo>
                    <a:pt x="0" y="0"/>
                  </a:moveTo>
                  <a:lnTo>
                    <a:pt x="4393692" y="0"/>
                  </a:lnTo>
                </a:path>
              </a:pathLst>
            </a:custGeom>
            <a:ln w="3175">
              <a:solidFill>
                <a:srgbClr val="313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37108" y="818768"/>
            <a:ext cx="5440680" cy="3002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07B9AF"/>
                </a:solidFill>
                <a:latin typeface="Poppins"/>
                <a:cs typeface="Poppins"/>
              </a:rPr>
              <a:t>About the </a:t>
            </a:r>
            <a:r>
              <a:rPr sz="1500" b="1" spc="-10" dirty="0">
                <a:solidFill>
                  <a:srgbClr val="07B9AF"/>
                </a:solidFill>
                <a:latin typeface="Poppins"/>
                <a:cs typeface="Poppins"/>
              </a:rPr>
              <a:t>Authors</a:t>
            </a:r>
            <a:endParaRPr sz="1500" dirty="0">
              <a:latin typeface="Poppins"/>
              <a:cs typeface="Poppins"/>
            </a:endParaRPr>
          </a:p>
          <a:p>
            <a:pPr marL="12700" marR="5080">
              <a:lnSpc>
                <a:spcPct val="121200"/>
              </a:lnSpc>
              <a:spcBef>
                <a:spcPts val="1440"/>
              </a:spcBef>
            </a:pPr>
            <a:r>
              <a:rPr sz="1100" b="1" dirty="0">
                <a:solidFill>
                  <a:srgbClr val="37538E"/>
                </a:solidFill>
                <a:latin typeface="Poppins"/>
                <a:cs typeface="Poppins"/>
              </a:rPr>
              <a:t>Andrew D. Schwartz, CPA</a:t>
            </a:r>
            <a:r>
              <a:rPr sz="1100" dirty="0">
                <a:solidFill>
                  <a:srgbClr val="646464"/>
                </a:solidFill>
                <a:latin typeface="Poppins"/>
                <a:cs typeface="Poppins"/>
              </a:rPr>
              <a:t>,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is the founder and managing partner of Schwartz </a:t>
            </a:r>
            <a:r>
              <a:rPr sz="1100" spc="-50" dirty="0">
                <a:solidFill>
                  <a:srgbClr val="646464"/>
                </a:solidFill>
                <a:latin typeface="Poppins-Light"/>
                <a:cs typeface="Poppins-Light"/>
              </a:rPr>
              <a:t>&amp;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Schwartz, PC, in Woburn, MA. Since 1993, Schwartz &amp; Schwartz has provided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tax,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practice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management,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payroll,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and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financial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planning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services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to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healthcare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professionals. Andrew is also the founder of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The MDTAXES Network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, a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national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association of CPAs who specialize in the healthcare profession.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Andrew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graduated from the Wharton School at the University of Pennsylvania. He is </a:t>
            </a:r>
            <a:r>
              <a:rPr sz="1100" spc="-50" dirty="0">
                <a:solidFill>
                  <a:srgbClr val="646464"/>
                </a:solidFill>
                <a:latin typeface="Poppins-Light"/>
                <a:cs typeface="Poppins-Light"/>
              </a:rPr>
              <a:t>a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member of the Massachusetts Society of CPAs (MSCPA) and the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American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Institute of CPAs (AICPA), and he was selected as a multiyear winner of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Boston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Magazine’s “Five-Star Wealth Manager — Best in Client Satisfaction”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award.</a:t>
            </a:r>
            <a:endParaRPr sz="1100" dirty="0">
              <a:latin typeface="Poppins-Light"/>
              <a:cs typeface="Poppins-Light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For more information, please visit </a:t>
            </a:r>
            <a:r>
              <a:rPr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4"/>
              </a:rPr>
              <a:t>SchwartzAccountants.com</a:t>
            </a:r>
            <a:r>
              <a:rPr sz="1100" spc="15" dirty="0">
                <a:solidFill>
                  <a:srgbClr val="3A2B3D"/>
                </a:solidFill>
                <a:latin typeface="Poppins-Medium"/>
                <a:cs typeface="Poppins-Medium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or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call</a:t>
            </a:r>
            <a:endParaRPr sz="1100" dirty="0">
              <a:latin typeface="Poppins-Light"/>
              <a:cs typeface="Poppins-Light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(800) 471-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0045.</a:t>
            </a:r>
            <a:endParaRPr sz="1100" dirty="0">
              <a:latin typeface="Poppins-Light"/>
              <a:cs typeface="Poppins-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1191" y="7396733"/>
            <a:ext cx="1113790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Barton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Associates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Poppins"/>
                <a:cs typeface="Poppins"/>
              </a:rPr>
              <a:t>Inc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993435" y="7396733"/>
            <a:ext cx="857885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@BartonLocums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6" name="object 6"/>
          <p:cNvSpPr txBox="1"/>
          <p:nvPr/>
        </p:nvSpPr>
        <p:spPr>
          <a:xfrm>
            <a:off x="737108" y="4097007"/>
            <a:ext cx="5074285" cy="1969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100"/>
              </a:spcBef>
            </a:pPr>
            <a:r>
              <a:rPr sz="1100" b="1" dirty="0">
                <a:solidFill>
                  <a:srgbClr val="37538E"/>
                </a:solidFill>
                <a:latin typeface="Poppins"/>
                <a:cs typeface="Poppins"/>
              </a:rPr>
              <a:t>Barton Associates</a:t>
            </a:r>
            <a:r>
              <a:rPr sz="1100" b="1" spc="60" dirty="0">
                <a:solidFill>
                  <a:srgbClr val="37538E"/>
                </a:solidFill>
                <a:latin typeface="Poppins"/>
                <a:cs typeface="Poppins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is a leading national locum tenens physician,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nurse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practitioner,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physician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assistant,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dentist,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and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CRNA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staffing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and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recruiting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firm.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Being an industry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leader requires focus, and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we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concentrate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exclusively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on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locum tenens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staffing and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recruiting.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This has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allowed</a:t>
            </a:r>
            <a:endParaRPr sz="1100">
              <a:latin typeface="Poppins-Light"/>
              <a:cs typeface="Poppins-Light"/>
            </a:endParaRPr>
          </a:p>
          <a:p>
            <a:pPr marL="12700" marR="395605">
              <a:lnSpc>
                <a:spcPct val="121300"/>
              </a:lnSpc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our team to develop the strong relationships and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comprehensive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understanding needed to effectively serve clients across the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United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States.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This is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all we do.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We’re the locum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tenens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staffing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experts.</a:t>
            </a:r>
            <a:endParaRPr sz="1100">
              <a:latin typeface="Poppins-Light"/>
              <a:cs typeface="Poppins-Light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Learn more about Barton Associates at </a:t>
            </a:r>
            <a:r>
              <a:rPr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5"/>
              </a:rPr>
              <a:t>BartonAssociates.com</a:t>
            </a:r>
            <a:r>
              <a:rPr sz="1100" spc="15" dirty="0">
                <a:solidFill>
                  <a:srgbClr val="3A2B3D"/>
                </a:solidFill>
                <a:latin typeface="Poppins-Medium"/>
                <a:cs typeface="Poppins-Medium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or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call</a:t>
            </a:r>
            <a:endParaRPr sz="1100">
              <a:latin typeface="Poppins-Light"/>
              <a:cs typeface="Poppins-Light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(888) 272-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5084.</a:t>
            </a:r>
            <a:endParaRPr sz="1100">
              <a:latin typeface="Poppins-Light"/>
              <a:cs typeface="Poppins-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38220" y="415861"/>
            <a:ext cx="6071235" cy="5057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97790" indent="-13335">
              <a:lnSpc>
                <a:spcPct val="121200"/>
              </a:lnSpc>
              <a:spcBef>
                <a:spcPts val="1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One of the most frequently asked questions we receive from providers interested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in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locum tenens work concerns the tax implications of being an independent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contractor.</a:t>
            </a:r>
            <a:endParaRPr sz="1100" dirty="0">
              <a:latin typeface="Poppins-Light"/>
              <a:cs typeface="Poppins-Light"/>
            </a:endParaRPr>
          </a:p>
          <a:p>
            <a:pPr marL="63500" marR="51435" indent="-13335">
              <a:lnSpc>
                <a:spcPct val="1212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Locum tenens healthcare providers are considered independent contractors.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An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independent contractor’s earnings are reported on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  <a:hlinkClick r:id="rId2"/>
              </a:rPr>
              <a:t>Form 1099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  <a:hlinkClick r:id="rId2"/>
              </a:rPr>
              <a:t>-NEC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, as opposed to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the</a:t>
            </a:r>
            <a:r>
              <a:rPr lang="en-US" sz="1100" spc="50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Form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W2 that traditional employees are accustomed to seeing at the end of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each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year.</a:t>
            </a:r>
            <a:r>
              <a:rPr sz="1100" spc="-1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Unlike with a traditional employee, federal taxes are not withheld from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an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independent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contractor’s paycheck. However, some states require withholding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of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taxes for locum tenens assignments within that state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 for non-residents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. When state and local taxes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are</a:t>
            </a:r>
            <a:r>
              <a:rPr lang="en-US"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withheld,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include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that withholding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on the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state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tax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return filed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for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that year.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Anyone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on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assignment should expect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to pay state and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local income taxes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first to where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they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are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working, and then take a credit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for those taxes paid when filing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the state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and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local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income taxes for where they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live.</a:t>
            </a:r>
            <a:r>
              <a:rPr lang="en-US"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(See page 11 of this guide.)</a:t>
            </a:r>
            <a:endParaRPr sz="1100" dirty="0">
              <a:latin typeface="Poppins-Light"/>
              <a:cs typeface="Poppins-Light"/>
            </a:endParaRPr>
          </a:p>
          <a:p>
            <a:pPr marL="254000" marR="250825" indent="-13335">
              <a:lnSpc>
                <a:spcPct val="1212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There are advantages to being compensated as an independent contractor.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For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example, independent contractors can deduct certain expenses that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traditional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employees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cannot. However, an independent contractor’s tax return can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also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become a bit more complicated. As an independent contractor, you’ll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be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required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to complete the 1040 long form, along with a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Schedule C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,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  <a:hlinkClick r:id="rId4"/>
              </a:rPr>
              <a:t>Schedule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  <a:hlinkClick r:id="rId4"/>
              </a:rPr>
              <a:t>SE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,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and whatever other tax forms and schedules might be required. Locum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tenens</a:t>
            </a:r>
            <a:r>
              <a:rPr lang="en-US"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providers who work in multiple states throughout the year will also need to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file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separate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returns for each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state.</a:t>
            </a:r>
            <a:endParaRPr sz="1100" dirty="0">
              <a:latin typeface="Poppins-Light"/>
              <a:cs typeface="Poppins-Light"/>
            </a:endParaRPr>
          </a:p>
          <a:p>
            <a:pPr marL="406400" marR="43180" indent="-13335">
              <a:lnSpc>
                <a:spcPct val="1212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Let’s take a closer look at what locum tenens providers can do to take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advantage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of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benefits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of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being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independent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contractor!</a:t>
            </a:r>
            <a:endParaRPr sz="1100" dirty="0">
              <a:latin typeface="Poppins-Light"/>
              <a:cs typeface="Poppins-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703059" cy="7160259"/>
            <a:chOff x="0" y="0"/>
            <a:chExt cx="6703059" cy="7160259"/>
          </a:xfrm>
        </p:grpSpPr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3762248" cy="7159752"/>
            </a:xfrm>
            <a:prstGeom prst="rect">
              <a:avLst/>
            </a:prstGeom>
          </p:spPr>
        </p:pic>
        <p:pic>
          <p:nvPicPr>
            <p:cNvPr id="5" name="object 5">
              <a:hlinkClick r:id="rId6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14800" y="6099047"/>
              <a:ext cx="2587751" cy="46634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280218" y="6243191"/>
            <a:ext cx="22542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Poppins"/>
                <a:cs typeface="Poppins"/>
                <a:hlinkClick r:id="rId6"/>
              </a:rPr>
              <a:t>Get</a:t>
            </a:r>
            <a:r>
              <a:rPr sz="900" b="1" spc="-10" dirty="0">
                <a:solidFill>
                  <a:srgbClr val="FFFFFF"/>
                </a:solidFill>
                <a:latin typeface="Poppins"/>
                <a:cs typeface="Poppins"/>
                <a:hlinkClick r:id="rId6"/>
              </a:rPr>
              <a:t> </a:t>
            </a:r>
            <a:r>
              <a:rPr sz="900" b="1" dirty="0">
                <a:solidFill>
                  <a:srgbClr val="FFFFFF"/>
                </a:solidFill>
                <a:latin typeface="Poppins"/>
                <a:cs typeface="Poppins"/>
                <a:hlinkClick r:id="rId6"/>
              </a:rPr>
              <a:t>started on </a:t>
            </a:r>
            <a:r>
              <a:rPr sz="900" b="1" spc="-10" dirty="0">
                <a:solidFill>
                  <a:srgbClr val="FFFFFF"/>
                </a:solidFill>
                <a:latin typeface="Poppins"/>
                <a:cs typeface="Poppins"/>
                <a:hlinkClick r:id="rId6"/>
              </a:rPr>
              <a:t>BartonAssociates.com.</a:t>
            </a:r>
            <a:endParaRPr sz="900">
              <a:latin typeface="Poppins"/>
              <a:cs typeface="Poppi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1191" y="7396733"/>
            <a:ext cx="1113790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Barton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Associates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Poppins"/>
                <a:cs typeface="Poppins"/>
              </a:rPr>
              <a:t>Inc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993435" y="7396733"/>
            <a:ext cx="857885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@BartonLocums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4083811" y="5727571"/>
            <a:ext cx="33934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37538E"/>
                </a:solidFill>
                <a:latin typeface="Poppins"/>
                <a:cs typeface="Poppins"/>
              </a:rPr>
              <a:t>Interested in a career change for the new </a:t>
            </a:r>
            <a:r>
              <a:rPr sz="1100" b="1" spc="-20" dirty="0">
                <a:solidFill>
                  <a:srgbClr val="37538E"/>
                </a:solidFill>
                <a:latin typeface="Poppins"/>
                <a:cs typeface="Poppins"/>
              </a:rPr>
              <a:t>year?</a:t>
            </a:r>
            <a:endParaRPr sz="1100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840692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57200" y="6400800"/>
            <a:ext cx="22542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Poppins"/>
                <a:cs typeface="Poppins"/>
              </a:rPr>
              <a:t>Get</a:t>
            </a:r>
            <a:r>
              <a:rPr sz="900" b="1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900" b="1" dirty="0">
                <a:solidFill>
                  <a:srgbClr val="FFFFFF"/>
                </a:solidFill>
                <a:latin typeface="Poppins"/>
                <a:cs typeface="Poppins"/>
              </a:rPr>
              <a:t>started on </a:t>
            </a:r>
            <a:r>
              <a:rPr sz="900" b="1" spc="-10" dirty="0">
                <a:solidFill>
                  <a:srgbClr val="FFFFFF"/>
                </a:solidFill>
                <a:latin typeface="Poppins"/>
                <a:cs typeface="Poppins"/>
              </a:rPr>
              <a:t>BarnAssociates.co</a:t>
            </a:r>
            <a:endParaRPr sz="900" dirty="0">
              <a:latin typeface="Poppins"/>
              <a:cs typeface="Poppi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1191" y="7396733"/>
            <a:ext cx="1113790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Barton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Associates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Poppins"/>
                <a:cs typeface="Poppins"/>
              </a:rPr>
              <a:t>Inc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2606A54-60E5-0AAC-6D29-A0F4403C2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93" y="267965"/>
            <a:ext cx="5299081" cy="33855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Table of Contents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D7EBF8A4-9B21-8EA9-03E8-FB81D381A0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2000" y="1486406"/>
            <a:ext cx="3025402" cy="4877223"/>
          </a:xfr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588A45F-9FBF-30EC-3690-ED50A4CE0237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204868" y="1486405"/>
            <a:ext cx="5299081" cy="6447919"/>
          </a:xfrm>
        </p:spPr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Section 1: Deductions 	………………...………………………………………………………….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  <a:hlinkClick r:id="rId3" action="ppaction://hlinksldjump"/>
              </a:rPr>
              <a:t>Page 4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Health Insurance .………………………………………....…………………………….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  <a:hlinkClick r:id="rId3" action="ppaction://hlinksldjump"/>
              </a:rPr>
              <a:t>Page 4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1"/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Travel, lodging and Meals ………………………..……………………………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  <a:hlinkClick r:id="rId4" action="ppaction://hlinksldjump"/>
              </a:rPr>
              <a:t>Page 5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1"/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Automobile Expenses ……………………………………………..………………..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  <a:hlinkClick r:id="rId5" action="ppaction://hlinksldjump"/>
              </a:rPr>
              <a:t>Page 6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1"/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Education, Licenses and Examinations ……..……………….....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  <a:hlinkClick r:id="rId5" action="ppaction://hlinksldjump"/>
              </a:rPr>
              <a:t>Page 6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Section 2: Retirement Accounts …………………………………….………..……….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  <a:hlinkClick r:id="rId6" action="ppaction://hlinksldjump"/>
              </a:rPr>
              <a:t>Page 7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Section 3: Health Savings Accounts ………..……..…………….……………….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  <a:hlinkClick r:id="rId7" action="ppaction://hlinksldjump"/>
              </a:rPr>
              <a:t>Page 8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Section 4: Estimated Quarterly Taxes………………………..…….…………….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  <a:hlinkClick r:id="rId8" action="ppaction://hlinksldjump"/>
              </a:rPr>
              <a:t>Page 9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Section 5: Planning ……………………………………….………………………….……………….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  <a:hlinkClick r:id="rId9" action="ppaction://hlinksldjump"/>
              </a:rPr>
              <a:t>Page 10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Section 6: State Tax Matters ………………………………………………….…………….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  <a:hlinkClick r:id="rId10" action="ppaction://hlinksldjump"/>
              </a:rPr>
              <a:t>Page 11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Section 7: S-Corp Considerations…………………………………………………….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  <a:hlinkClick r:id="rId11" action="ppaction://hlinksldjump"/>
              </a:rPr>
              <a:t>Page 12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About the Authors …………………………………………………………….……………………….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  <a:hlinkClick r:id="rId12" action="ppaction://hlinksldjump"/>
              </a:rPr>
              <a:t>Page 13 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    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10" name="object 10"/>
          <p:cNvSpPr txBox="1"/>
          <p:nvPr/>
        </p:nvSpPr>
        <p:spPr>
          <a:xfrm>
            <a:off x="4993435" y="7396733"/>
            <a:ext cx="857885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@BartonLocums</a:t>
            </a:r>
            <a:endParaRPr sz="800">
              <a:latin typeface="Poppins"/>
              <a:cs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969644"/>
          </a:xfrm>
          <a:custGeom>
            <a:avLst/>
            <a:gdLst/>
            <a:ahLst/>
            <a:cxnLst/>
            <a:rect l="l" t="t" r="r" b="b"/>
            <a:pathLst>
              <a:path w="10058400" h="969644">
                <a:moveTo>
                  <a:pt x="10058400" y="0"/>
                </a:moveTo>
                <a:lnTo>
                  <a:pt x="0" y="0"/>
                </a:lnTo>
                <a:lnTo>
                  <a:pt x="0" y="969264"/>
                </a:lnTo>
                <a:lnTo>
                  <a:pt x="10058400" y="969264"/>
                </a:lnTo>
                <a:lnTo>
                  <a:pt x="10058400" y="0"/>
                </a:lnTo>
                <a:close/>
              </a:path>
            </a:pathLst>
          </a:custGeom>
          <a:solidFill>
            <a:srgbClr val="3753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1203260"/>
            <a:ext cx="6562725" cy="57283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7815">
              <a:lnSpc>
                <a:spcPct val="121300"/>
              </a:lnSpc>
              <a:spcBef>
                <a:spcPts val="1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One of the biggest advantages of being an independent contractor is there are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fewer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restrictions on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  <a:hlinkClick r:id="rId2"/>
              </a:rPr>
              <a:t>deducting business expenses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. This can go a long way toward reducing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your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taxable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income</a:t>
            </a:r>
            <a:r>
              <a:rPr lang="en-US"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and minimizing your tax burden.</a:t>
            </a:r>
            <a:endParaRPr sz="1100" dirty="0">
              <a:latin typeface="Poppins-Light"/>
              <a:cs typeface="Poppins-Light"/>
            </a:endParaRPr>
          </a:p>
          <a:p>
            <a:pPr marL="12700" marR="228600">
              <a:lnSpc>
                <a:spcPct val="121300"/>
              </a:lnSpc>
              <a:spcBef>
                <a:spcPts val="894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Let’s say you earn $10,000 as a locum tenens independent contractor and have $6,000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of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unreimbursed professional expenses. In this case, you’ll only pay taxes on $4,000 of your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net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locum tenens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income.</a:t>
            </a:r>
            <a:endParaRPr sz="1100" dirty="0">
              <a:latin typeface="Poppins-Light"/>
              <a:cs typeface="Poppins-Light"/>
            </a:endParaRPr>
          </a:p>
          <a:p>
            <a:pPr marL="12700" marR="67945">
              <a:lnSpc>
                <a:spcPct val="1212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To qualify as an allowable deduction, an expense must be both “ordinary” and “necessary”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in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connection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with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your profession.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For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example, purchasing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iPad to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use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for work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qualifies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as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ordinary and necessary, and therefore, is deductible. Purchasing a leather carrying case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from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Gucci, however, probably doesn’t qualify. Even though you may view your Gucci carrying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case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as necessary, it most likely doesn’t meet the ordinary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test.</a:t>
            </a:r>
            <a:endParaRPr sz="1100" dirty="0">
              <a:latin typeface="Poppins-Light"/>
              <a:cs typeface="Poppins-Light"/>
            </a:endParaRPr>
          </a:p>
          <a:p>
            <a:pPr marL="12700" marR="175895">
              <a:lnSpc>
                <a:spcPct val="1213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You are also not allowed to deduct any expenses that are reimbursed by your locum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tenens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agency or the facility at which you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work.</a:t>
            </a:r>
            <a:endParaRPr sz="1100" dirty="0">
              <a:latin typeface="Poppins-Light"/>
              <a:cs typeface="Poppins-Light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Let’s look at some of the professional expenses commonly incurred by locum tenens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providers:</a:t>
            </a:r>
            <a:endParaRPr sz="1100" dirty="0">
              <a:latin typeface="Poppins-Light"/>
              <a:cs typeface="Poppins-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 dirty="0">
              <a:latin typeface="Poppins-Light"/>
              <a:cs typeface="Poppins-Light"/>
            </a:endParaRPr>
          </a:p>
          <a:p>
            <a:pPr marL="12700">
              <a:lnSpc>
                <a:spcPct val="100000"/>
              </a:lnSpc>
            </a:pPr>
            <a:r>
              <a:rPr sz="1500" b="1" dirty="0">
                <a:solidFill>
                  <a:srgbClr val="07B9AF"/>
                </a:solidFill>
                <a:latin typeface="Poppins"/>
                <a:cs typeface="Poppins"/>
              </a:rPr>
              <a:t>Health </a:t>
            </a:r>
            <a:r>
              <a:rPr sz="1500" b="1" spc="-10" dirty="0">
                <a:solidFill>
                  <a:srgbClr val="07B9AF"/>
                </a:solidFill>
                <a:latin typeface="Poppins"/>
                <a:cs typeface="Poppins"/>
              </a:rPr>
              <a:t>Insurance</a:t>
            </a:r>
            <a:endParaRPr sz="1500" dirty="0">
              <a:latin typeface="Poppins"/>
              <a:cs typeface="Poppins"/>
            </a:endParaRPr>
          </a:p>
          <a:p>
            <a:pPr marL="12700" marR="49530">
              <a:lnSpc>
                <a:spcPct val="121300"/>
              </a:lnSpc>
              <a:spcBef>
                <a:spcPts val="819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As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long as you’re not covered under an employer-sponsored health insurance plan, being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an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independent contractor allows you to write off 100 percent of your health insurance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premiums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paid during the year. Premiums paid for Medicare also count for this tax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break.</a:t>
            </a:r>
            <a:endParaRPr sz="1100" dirty="0">
              <a:latin typeface="Poppins-Light"/>
              <a:cs typeface="Poppins-Light"/>
            </a:endParaRPr>
          </a:p>
          <a:p>
            <a:pPr marL="12700" marR="58419">
              <a:lnSpc>
                <a:spcPct val="1213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However, this only applies if you don’t have access to an employee-sponsored plan.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For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example, if your spouse has access to health insurance through his or her job, or if one of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your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employers offers you insurance under its plan, but you opt to pay for your own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independent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plan regardless, your premiums are not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deductible.</a:t>
            </a:r>
            <a:endParaRPr sz="1100" dirty="0">
              <a:latin typeface="Poppins-Light"/>
              <a:cs typeface="Poppins-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Section 1: </a:t>
            </a:r>
            <a:r>
              <a:rPr spc="-10" dirty="0"/>
              <a:t>Deductions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51776" y="969263"/>
            <a:ext cx="2706624" cy="619048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01191" y="7396733"/>
            <a:ext cx="1113790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Barton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Associates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Poppins"/>
                <a:cs typeface="Poppins"/>
              </a:rPr>
              <a:t>Inc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993435" y="7396733"/>
            <a:ext cx="857885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@BartonLocums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1655" y="0"/>
            <a:ext cx="3666744" cy="71597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4500" y="454022"/>
            <a:ext cx="5571490" cy="5711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07B9AF"/>
                </a:solidFill>
                <a:latin typeface="Poppins"/>
                <a:cs typeface="Poppins"/>
              </a:rPr>
              <a:t>Travel, Lodging, and </a:t>
            </a:r>
            <a:r>
              <a:rPr sz="1500" b="1" spc="-10" dirty="0">
                <a:solidFill>
                  <a:srgbClr val="07B9AF"/>
                </a:solidFill>
                <a:latin typeface="Poppins"/>
                <a:cs typeface="Poppins"/>
              </a:rPr>
              <a:t>Meals</a:t>
            </a:r>
            <a:endParaRPr sz="1500" dirty="0">
              <a:latin typeface="Poppins"/>
              <a:cs typeface="Poppins"/>
            </a:endParaRPr>
          </a:p>
          <a:p>
            <a:pPr marL="12700" marR="24765">
              <a:lnSpc>
                <a:spcPct val="121200"/>
              </a:lnSpc>
              <a:spcBef>
                <a:spcPts val="819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Unreimbursed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travel, lodging, and 50 percent of meal costs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incurred during </a:t>
            </a:r>
            <a:r>
              <a:rPr sz="1100" spc="-50" dirty="0">
                <a:solidFill>
                  <a:srgbClr val="646464"/>
                </a:solidFill>
                <a:latin typeface="Poppins-Light"/>
                <a:cs typeface="Poppins-Light"/>
              </a:rPr>
              <a:t>a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locum job outside the general vicinity of where you live are deductible.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However,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job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must be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for a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specific period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of one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year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 or less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, and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you must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intend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to return to the city in which you were living prior to the assignment. You are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not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allowed to deduct any expenses that were reimbursed by the locum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tenens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agency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or facility at which you were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assigned.</a:t>
            </a:r>
            <a:endParaRPr sz="1100" dirty="0">
              <a:latin typeface="Poppins-Light"/>
              <a:cs typeface="Poppins-Light"/>
            </a:endParaRPr>
          </a:p>
          <a:p>
            <a:pPr marL="12700" marR="5080">
              <a:lnSpc>
                <a:spcPct val="1212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One option for taking advantage of these deductions is to keep track of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the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eligible expenses incurred during your assignment, either by keeping all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your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receipts together or by charging everything on one credit card. At the end of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the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trip, simply tally up what you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spent.</a:t>
            </a:r>
            <a:endParaRPr sz="1100" dirty="0">
              <a:latin typeface="Poppins-Light"/>
              <a:cs typeface="Poppins-Light"/>
            </a:endParaRPr>
          </a:p>
          <a:p>
            <a:pPr marL="12700" marR="136525">
              <a:lnSpc>
                <a:spcPct val="1213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 second, easier option is to use per diem rates.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, which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are lump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sums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designed to cover eligible expenses for an entire day. 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Basing the deduction on Per Diem rates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 an easy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way</a:t>
            </a:r>
            <a:r>
              <a:rPr lang="en-US"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to calculate meals and incidental expenses associated with a locum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tenens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position without the hassle of saving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receipts.</a:t>
            </a:r>
            <a:endParaRPr sz="1100" dirty="0">
              <a:latin typeface="Poppins-Light"/>
              <a:cs typeface="Poppins-Light"/>
            </a:endParaRPr>
          </a:p>
          <a:p>
            <a:pPr marL="12700" marR="136525">
              <a:lnSpc>
                <a:spcPct val="1212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Each year, the federal government assigns one of six per diem rates to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every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metropolitan area in the continental United States and posts them at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u="sng" spc="-10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4"/>
              </a:rPr>
              <a:t>gsa.gov</a:t>
            </a:r>
            <a:r>
              <a:rPr sz="1100" spc="-10" dirty="0">
                <a:solidFill>
                  <a:srgbClr val="646464"/>
                </a:solidFill>
                <a:latin typeface="Poppins-Medium"/>
                <a:cs typeface="Poppins-Medium"/>
                <a:hlinkClick r:id="rId4"/>
              </a:rPr>
              <a:t>.</a:t>
            </a:r>
            <a:r>
              <a:rPr sz="1100" spc="-10" dirty="0">
                <a:solidFill>
                  <a:srgbClr val="646464"/>
                </a:solidFill>
                <a:latin typeface="Poppins-Medium"/>
                <a:cs typeface="Poppins-Medium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The Department of Defense sets the per diem rates for travel to Alaska,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Hawaii,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and U.S. territories,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 as well as </a:t>
            </a:r>
            <a:r>
              <a:rPr lang="en-US" sz="1100">
                <a:solidFill>
                  <a:srgbClr val="646464"/>
                </a:solidFill>
                <a:latin typeface="Poppins-Light"/>
                <a:cs typeface="Poppins-Light"/>
              </a:rPr>
              <a:t>foreign cities,</a:t>
            </a:r>
            <a:r>
              <a:rPr sz="110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and makes them available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at </a:t>
            </a:r>
            <a:r>
              <a:rPr sz="1100" u="sng" spc="-10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5"/>
              </a:rPr>
              <a:t>defensetravel.dod.mil/site/perdiemCalc.cfm</a:t>
            </a:r>
            <a:r>
              <a:rPr sz="1100" spc="-10" dirty="0">
                <a:solidFill>
                  <a:srgbClr val="646464"/>
                </a:solidFill>
                <a:latin typeface="Poppins-Medium"/>
                <a:cs typeface="Poppins-Medium"/>
                <a:hlinkClick r:id="rId5"/>
              </a:rPr>
              <a:t>.</a:t>
            </a:r>
            <a:endParaRPr sz="1100" dirty="0">
              <a:latin typeface="Poppins-Medium"/>
              <a:cs typeface="Poppins-Medium"/>
            </a:endParaRPr>
          </a:p>
          <a:p>
            <a:pPr marL="12700" marR="316865">
              <a:lnSpc>
                <a:spcPct val="1212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Please note that you can only use per diem rates for meals, incidentals,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and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business entertainment. While the per diem tables do include daily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rates</a:t>
            </a:r>
            <a:r>
              <a:rPr lang="en-US"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for lodging, these rates are set to be used by companies to reimburse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their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employees. Locums can only deduct actual housing costs incurred that are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not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reimbursed by the agency or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client.</a:t>
            </a:r>
            <a:endParaRPr sz="1100" dirty="0">
              <a:latin typeface="Poppins-Light"/>
              <a:cs typeface="Poppins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1191" y="7396733"/>
            <a:ext cx="1113790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Barton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Associates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Poppins"/>
                <a:cs typeface="Poppins"/>
              </a:rPr>
              <a:t>Inc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993435" y="7396733"/>
            <a:ext cx="857885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@BartonLocums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5765" y="3096"/>
            <a:ext cx="10058400" cy="7772400"/>
            <a:chOff x="0" y="0"/>
            <a:chExt cx="100584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264" y="0"/>
              <a:ext cx="2231135" cy="7159752"/>
            </a:xfrm>
            <a:prstGeom prst="rect">
              <a:avLst/>
            </a:prstGeom>
          </p:spPr>
        </p:pic>
        <p:pic>
          <p:nvPicPr>
            <p:cNvPr id="4" name="object 4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5544" y="6451600"/>
              <a:ext cx="2825496" cy="55778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44500" y="422452"/>
            <a:ext cx="6938645" cy="391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07B9AF"/>
                </a:solidFill>
                <a:latin typeface="Poppins"/>
                <a:cs typeface="Poppins"/>
              </a:rPr>
              <a:t>Automobile </a:t>
            </a:r>
            <a:r>
              <a:rPr sz="1500" b="1" spc="-10" dirty="0">
                <a:solidFill>
                  <a:srgbClr val="07B9AF"/>
                </a:solidFill>
                <a:latin typeface="Poppins"/>
                <a:cs typeface="Poppins"/>
              </a:rPr>
              <a:t>Expenses</a:t>
            </a:r>
            <a:endParaRPr sz="1500" dirty="0">
              <a:latin typeface="Poppins"/>
              <a:cs typeface="Poppins"/>
            </a:endParaRPr>
          </a:p>
          <a:p>
            <a:pPr marL="12700" marR="36830">
              <a:lnSpc>
                <a:spcPct val="121300"/>
              </a:lnSpc>
              <a:spcBef>
                <a:spcPts val="535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Driving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between job sites is deductible. So is driving between your home and a temporary job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site,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job interviews, and conferences. Commuting between your home and a regular place of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business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generally isn’t tax deductible. If you traveled to a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locum tenens job using your own car and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were</a:t>
            </a:r>
            <a:r>
              <a:rPr sz="1100" spc="50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not reimbursed, you can deduct automobile expenses. There are two ways for you to calculate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your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automobile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expenses.</a:t>
            </a:r>
            <a:endParaRPr sz="1100" dirty="0">
              <a:latin typeface="Poppins-Light"/>
              <a:cs typeface="Poppins-Light"/>
            </a:endParaRPr>
          </a:p>
          <a:p>
            <a:pPr marL="12700" marR="5080">
              <a:lnSpc>
                <a:spcPct val="1213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First, you can use the standard mileage rate for each business mile driven, which can be found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on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the IRS website. The </a:t>
            </a:r>
            <a:r>
              <a:rPr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5"/>
              </a:rPr>
              <a:t>standard mileage rate</a:t>
            </a:r>
            <a:r>
              <a:rPr sz="1100" spc="15" dirty="0">
                <a:solidFill>
                  <a:srgbClr val="3A2B3D"/>
                </a:solidFill>
                <a:latin typeface="Poppins-Medium"/>
                <a:cs typeface="Poppins-Medium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for business purposes is 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67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 cents per mile driven for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lang="en-US"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2024 and will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 increase to 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70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 cents per mile driven in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202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5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. You can also include tolls and parking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costs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associated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with any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assignments.</a:t>
            </a:r>
            <a:endParaRPr sz="1100" dirty="0">
              <a:latin typeface="Poppins-Light"/>
              <a:cs typeface="Poppins-Light"/>
            </a:endParaRPr>
          </a:p>
          <a:p>
            <a:pPr marL="12700" marR="106680">
              <a:lnSpc>
                <a:spcPct val="1213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The other option is to base your deduction on the percentage of miles your car was driven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for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business multiplied by the actual costs incurred during the year. Allowable costs include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gas,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insurance, repairs, parking at home, and your lease payments. If you own your car, you can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deduct depreciation.</a:t>
            </a:r>
            <a:endParaRPr sz="1100" dirty="0">
              <a:latin typeface="Poppins-Light"/>
              <a:cs typeface="Poppins-Light"/>
            </a:endParaRPr>
          </a:p>
          <a:p>
            <a:pPr marL="12700" marR="5080">
              <a:lnSpc>
                <a:spcPct val="1213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Unless you drive your car for relatively few miles each year, with most of those miles being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allowable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business miles, you’re generally better off basing your deduction on the standard mileage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rate.</a:t>
            </a:r>
            <a:endParaRPr sz="1100" dirty="0">
              <a:latin typeface="Poppins-Light"/>
              <a:cs typeface="Poppins-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1191" y="7396733"/>
            <a:ext cx="1113790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Barton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Associates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Poppins"/>
                <a:cs typeface="Poppins"/>
              </a:rPr>
              <a:t>Inc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993435" y="7396733"/>
            <a:ext cx="857885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@BartonLocums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6" name="object 6"/>
          <p:cNvSpPr txBox="1"/>
          <p:nvPr/>
        </p:nvSpPr>
        <p:spPr>
          <a:xfrm>
            <a:off x="444474" y="4562652"/>
            <a:ext cx="7630795" cy="22872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07B9AF"/>
                </a:solidFill>
                <a:latin typeface="Poppins"/>
                <a:cs typeface="Poppins"/>
              </a:rPr>
              <a:t>Education,</a:t>
            </a:r>
            <a:r>
              <a:rPr sz="1500" b="1" spc="-10" dirty="0">
                <a:solidFill>
                  <a:srgbClr val="07B9AF"/>
                </a:solidFill>
                <a:latin typeface="Poppins"/>
                <a:cs typeface="Poppins"/>
              </a:rPr>
              <a:t> </a:t>
            </a:r>
            <a:r>
              <a:rPr sz="1500" b="1" dirty="0">
                <a:solidFill>
                  <a:srgbClr val="07B9AF"/>
                </a:solidFill>
                <a:latin typeface="Poppins"/>
                <a:cs typeface="Poppins"/>
              </a:rPr>
              <a:t>Licenses, and </a:t>
            </a:r>
            <a:r>
              <a:rPr sz="1500" b="1" spc="-10" dirty="0">
                <a:solidFill>
                  <a:srgbClr val="07B9AF"/>
                </a:solidFill>
                <a:latin typeface="Poppins"/>
                <a:cs typeface="Poppins"/>
              </a:rPr>
              <a:t>Examinations</a:t>
            </a:r>
            <a:endParaRPr sz="1500" dirty="0">
              <a:latin typeface="Poppins"/>
              <a:cs typeface="Poppins"/>
            </a:endParaRPr>
          </a:p>
          <a:p>
            <a:pPr marL="12700" marR="949325">
              <a:lnSpc>
                <a:spcPct val="121300"/>
              </a:lnSpc>
              <a:spcBef>
                <a:spcPts val="535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Costs incurred in connection with improving your skills in your current profession (e.g.,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continuing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medical education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 or perhaps an MHA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) are generally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deductible</a:t>
            </a:r>
            <a:r>
              <a:rPr lang="en-US"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while costs incurred to qualify for a new trade or business isn’t deductible.  </a:t>
            </a:r>
          </a:p>
          <a:p>
            <a:pPr marL="12700" marR="949325">
              <a:lnSpc>
                <a:spcPct val="121300"/>
              </a:lnSpc>
              <a:spcBef>
                <a:spcPts val="535"/>
              </a:spcBef>
            </a:pPr>
            <a:r>
              <a:rPr lang="en-US"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For example, dental school is not tax deductible. However, the IRS issued regulations decades ago confirming that a practicing dentist is allowed to deduct the cost of a specialty program, since the specialty program improves the dentist’s skills in his or her current profession and does not qualify them for a new trade or business. Similar rules apply to mental health practitioners who are in psychotherapy as part of training to provide that level of therapy.</a:t>
            </a:r>
            <a:endParaRPr lang="en-US" sz="1250" dirty="0">
              <a:latin typeface="Poppins-Medium"/>
              <a:cs typeface="Poppins-Medium"/>
            </a:endParaRPr>
          </a:p>
          <a:p>
            <a:pPr marL="5360670" marR="5080" indent="-51435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Poppins"/>
                <a:cs typeface="Poppins"/>
                <a:hlinkClick r:id="rId3"/>
              </a:rPr>
              <a:t>Click Here to Learn About Licensing </a:t>
            </a:r>
            <a:r>
              <a:rPr sz="900" b="1" spc="-25" dirty="0">
                <a:solidFill>
                  <a:srgbClr val="FFFFFF"/>
                </a:solidFill>
                <a:latin typeface="Poppins"/>
                <a:cs typeface="Poppins"/>
                <a:hlinkClick r:id="rId3"/>
              </a:rPr>
              <a:t>and</a:t>
            </a:r>
            <a:r>
              <a:rPr sz="900" b="1" spc="500" dirty="0">
                <a:solidFill>
                  <a:srgbClr val="FFFFFF"/>
                </a:solidFill>
                <a:latin typeface="Poppins"/>
                <a:cs typeface="Poppins"/>
                <a:hlinkClick r:id="rId3"/>
              </a:rPr>
              <a:t> </a:t>
            </a:r>
            <a:r>
              <a:rPr sz="900" b="1" dirty="0">
                <a:solidFill>
                  <a:srgbClr val="FFFFFF"/>
                </a:solidFill>
                <a:latin typeface="Poppins"/>
                <a:cs typeface="Poppins"/>
                <a:hlinkClick r:id="rId3"/>
              </a:rPr>
              <a:t>Credentialing</a:t>
            </a:r>
            <a:r>
              <a:rPr sz="900" b="1" spc="-10" dirty="0">
                <a:solidFill>
                  <a:srgbClr val="FFFFFF"/>
                </a:solidFill>
                <a:latin typeface="Poppins"/>
                <a:cs typeface="Poppins"/>
                <a:hlinkClick r:id="rId3"/>
              </a:rPr>
              <a:t> </a:t>
            </a:r>
            <a:r>
              <a:rPr sz="900" b="1" dirty="0">
                <a:solidFill>
                  <a:srgbClr val="FFFFFF"/>
                </a:solidFill>
                <a:latin typeface="Poppins"/>
                <a:cs typeface="Poppins"/>
                <a:hlinkClick r:id="rId3"/>
              </a:rPr>
              <a:t>With Barton </a:t>
            </a:r>
            <a:r>
              <a:rPr sz="900" b="1" spc="-10" dirty="0">
                <a:solidFill>
                  <a:srgbClr val="FFFFFF"/>
                </a:solidFill>
                <a:latin typeface="Poppins"/>
                <a:cs typeface="Poppins"/>
                <a:hlinkClick r:id="rId3"/>
              </a:rPr>
              <a:t>Associates</a:t>
            </a:r>
            <a:endParaRPr sz="900" dirty="0">
              <a:latin typeface="Poppins"/>
              <a:cs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60119"/>
              <a:ext cx="3054096" cy="61996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058400" cy="969644"/>
            </a:xfrm>
            <a:custGeom>
              <a:avLst/>
              <a:gdLst/>
              <a:ahLst/>
              <a:cxnLst/>
              <a:rect l="l" t="t" r="r" b="b"/>
              <a:pathLst>
                <a:path w="10058400" h="969644">
                  <a:moveTo>
                    <a:pt x="10058400" y="0"/>
                  </a:moveTo>
                  <a:lnTo>
                    <a:pt x="0" y="0"/>
                  </a:lnTo>
                  <a:lnTo>
                    <a:pt x="0" y="969264"/>
                  </a:lnTo>
                  <a:lnTo>
                    <a:pt x="10058400" y="969264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3753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3440074" y="1183893"/>
            <a:ext cx="5968365" cy="54802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685">
              <a:lnSpc>
                <a:spcPct val="121300"/>
              </a:lnSpc>
              <a:spcBef>
                <a:spcPts val="100"/>
              </a:spcBef>
            </a:pPr>
            <a:r>
              <a:rPr dirty="0"/>
              <a:t>Independent contractors have the option of establishing and contributing money </a:t>
            </a:r>
            <a:r>
              <a:rPr spc="-20" dirty="0"/>
              <a:t>into </a:t>
            </a:r>
            <a:r>
              <a:rPr dirty="0"/>
              <a:t>a pre-tax retirement account based on net locum tenens income. Contributing to </a:t>
            </a:r>
            <a:r>
              <a:rPr spc="-50" dirty="0"/>
              <a:t>a </a:t>
            </a:r>
            <a:r>
              <a:rPr dirty="0"/>
              <a:t>retirement</a:t>
            </a:r>
            <a:r>
              <a:rPr spc="-5" dirty="0"/>
              <a:t> </a:t>
            </a:r>
            <a:r>
              <a:rPr dirty="0"/>
              <a:t>plan is one of the best tax shelters available during one’s working </a:t>
            </a:r>
            <a:r>
              <a:rPr spc="-10" dirty="0"/>
              <a:t>years.</a:t>
            </a:r>
          </a:p>
          <a:p>
            <a:pPr marL="12700" marR="5080">
              <a:lnSpc>
                <a:spcPct val="121300"/>
              </a:lnSpc>
              <a:spcBef>
                <a:spcPts val="894"/>
              </a:spcBef>
            </a:pPr>
            <a:r>
              <a:rPr dirty="0"/>
              <a:t>When you contribute to a retirement plan, your saved taxes provide you with </a:t>
            </a:r>
            <a:r>
              <a:rPr spc="-25" dirty="0"/>
              <a:t>an </a:t>
            </a:r>
            <a:r>
              <a:rPr dirty="0"/>
              <a:t>immediate return on investment. Let’s assume you’re in the 28 percent federal </a:t>
            </a:r>
            <a:r>
              <a:rPr spc="-25" dirty="0"/>
              <a:t>tax</a:t>
            </a:r>
            <a:r>
              <a:rPr spc="500" dirty="0"/>
              <a:t> </a:t>
            </a:r>
            <a:r>
              <a:rPr dirty="0"/>
              <a:t>rate,</a:t>
            </a:r>
            <a:r>
              <a:rPr spc="-5" dirty="0"/>
              <a:t> </a:t>
            </a:r>
            <a:r>
              <a:rPr dirty="0"/>
              <a:t>and you live in a state with a 5 percent rate. Each additional dollar of income </a:t>
            </a:r>
            <a:r>
              <a:rPr spc="-25" dirty="0"/>
              <a:t>you </a:t>
            </a:r>
            <a:r>
              <a:rPr dirty="0"/>
              <a:t>earn is taxed at 33 </a:t>
            </a:r>
            <a:r>
              <a:rPr spc="-10" dirty="0"/>
              <a:t>percent.</a:t>
            </a:r>
          </a:p>
          <a:p>
            <a:pPr marL="12700" marR="35560">
              <a:lnSpc>
                <a:spcPct val="121200"/>
              </a:lnSpc>
              <a:spcBef>
                <a:spcPts val="900"/>
              </a:spcBef>
            </a:pPr>
            <a:r>
              <a:rPr dirty="0"/>
              <a:t>In this scenario, you would earn an instant 4</a:t>
            </a:r>
            <a:r>
              <a:rPr lang="en-US" dirty="0"/>
              <a:t>9</a:t>
            </a:r>
            <a:r>
              <a:rPr dirty="0"/>
              <a:t>.25 percent return on your </a:t>
            </a:r>
            <a:r>
              <a:rPr spc="-10" dirty="0"/>
              <a:t>investment</a:t>
            </a:r>
            <a:r>
              <a:rPr spc="500" dirty="0"/>
              <a:t> </a:t>
            </a:r>
            <a:r>
              <a:rPr dirty="0"/>
              <a:t>by</a:t>
            </a:r>
            <a:r>
              <a:rPr spc="-15" dirty="0"/>
              <a:t> </a:t>
            </a:r>
            <a:r>
              <a:rPr dirty="0"/>
              <a:t>contributing to a retirement plan. That’s because it only costs you $670 in after-</a:t>
            </a:r>
            <a:r>
              <a:rPr spc="-25" dirty="0"/>
              <a:t>tax </a:t>
            </a:r>
            <a:r>
              <a:rPr dirty="0"/>
              <a:t>dollars for every $1,000 that is invested. You’ve already earned a whopping $330 </a:t>
            </a:r>
            <a:r>
              <a:rPr spc="-25" dirty="0"/>
              <a:t>on </a:t>
            </a:r>
            <a:r>
              <a:rPr dirty="0"/>
              <a:t>the $670 you invested. Yes, you’ll owe taxes on the money in your retirement </a:t>
            </a:r>
            <a:r>
              <a:rPr spc="-10" dirty="0"/>
              <a:t>accounts </a:t>
            </a:r>
            <a:r>
              <a:rPr dirty="0"/>
              <a:t>when you take distributions down the road, but you get to keep the </a:t>
            </a:r>
            <a:r>
              <a:rPr spc="-10" dirty="0"/>
              <a:t>compounded </a:t>
            </a:r>
            <a:r>
              <a:rPr dirty="0"/>
              <a:t>growth on the </a:t>
            </a:r>
            <a:r>
              <a:rPr lang="en-US" dirty="0"/>
              <a:t>government’s money (the $330 in tax savings per every $1,000 contributed) </a:t>
            </a:r>
            <a:r>
              <a:rPr dirty="0"/>
              <a:t>as long as the money remains </a:t>
            </a:r>
            <a:r>
              <a:rPr spc="-10" dirty="0"/>
              <a:t>invested</a:t>
            </a:r>
            <a:r>
              <a:rPr lang="en-US" spc="-10" dirty="0"/>
              <a:t> in the retirement account</a:t>
            </a:r>
            <a:r>
              <a:rPr spc="-10" dirty="0"/>
              <a:t>.</a:t>
            </a:r>
          </a:p>
          <a:p>
            <a:pPr marL="12700" marR="347345">
              <a:lnSpc>
                <a:spcPct val="121200"/>
              </a:lnSpc>
              <a:spcBef>
                <a:spcPts val="905"/>
              </a:spcBef>
            </a:pPr>
            <a:r>
              <a:rPr dirty="0"/>
              <a:t>Contributing to a retirement plan is also one of the best ways to build a nest </a:t>
            </a:r>
            <a:r>
              <a:rPr spc="-25" dirty="0"/>
              <a:t>egg </a:t>
            </a:r>
            <a:r>
              <a:rPr dirty="0"/>
              <a:t>to fund your post-working years. Unless you work for a government employer </a:t>
            </a:r>
            <a:r>
              <a:rPr spc="-25" dirty="0"/>
              <a:t>or</a:t>
            </a:r>
            <a:r>
              <a:rPr spc="500" dirty="0"/>
              <a:t> </a:t>
            </a:r>
            <a:r>
              <a:rPr dirty="0"/>
              <a:t>a</a:t>
            </a:r>
            <a:r>
              <a:rPr spc="-15" dirty="0"/>
              <a:t> </a:t>
            </a:r>
            <a:r>
              <a:rPr dirty="0"/>
              <a:t>business that provides a lucrative pension, it’s up to you to make sure you </a:t>
            </a:r>
            <a:r>
              <a:rPr spc="-20" dirty="0"/>
              <a:t>have</a:t>
            </a:r>
            <a:r>
              <a:rPr lang="en-US" spc="-20" dirty="0"/>
              <a:t> </a:t>
            </a:r>
            <a:r>
              <a:rPr dirty="0"/>
              <a:t>enough money set aside to fully fund a comfortable retirement. The earlier you </a:t>
            </a:r>
            <a:r>
              <a:rPr spc="-10" dirty="0"/>
              <a:t>start </a:t>
            </a:r>
            <a:r>
              <a:rPr dirty="0"/>
              <a:t>building your nest egg, the better chance you have of reaching your </a:t>
            </a:r>
            <a:r>
              <a:rPr spc="-10" dirty="0"/>
              <a:t>retirement </a:t>
            </a:r>
            <a:r>
              <a:rPr dirty="0"/>
              <a:t>savings </a:t>
            </a:r>
            <a:r>
              <a:rPr spc="-10" dirty="0"/>
              <a:t>goals.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 dirty="0"/>
          </a:p>
          <a:p>
            <a:pPr marL="12700">
              <a:lnSpc>
                <a:spcPct val="100000"/>
              </a:lnSpc>
            </a:pPr>
            <a:r>
              <a:rPr dirty="0"/>
              <a:t>There are many options available, so consult your tax adviser for further </a:t>
            </a:r>
            <a:r>
              <a:rPr spc="-10" dirty="0"/>
              <a:t>guidance.</a:t>
            </a: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200" b="1" dirty="0">
                <a:solidFill>
                  <a:srgbClr val="0098B3"/>
                </a:solidFill>
                <a:latin typeface="Poppins"/>
                <a:cs typeface="Poppins"/>
              </a:rPr>
              <a:t>Further Reading:</a:t>
            </a:r>
            <a:r>
              <a:rPr sz="1200" b="1" spc="65" dirty="0">
                <a:solidFill>
                  <a:srgbClr val="0098B3"/>
                </a:solidFill>
                <a:latin typeface="Poppins"/>
                <a:cs typeface="Poppins"/>
              </a:rPr>
              <a:t> </a:t>
            </a:r>
            <a:r>
              <a:rPr sz="12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Common Retirement Plans for Self-Employed </a:t>
            </a:r>
            <a:r>
              <a:rPr sz="1200" u="sng" spc="-10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Individuals</a:t>
            </a:r>
            <a:endParaRPr sz="1200" dirty="0">
              <a:latin typeface="Poppins-Medium"/>
              <a:cs typeface="Poppins-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1191" y="7396733"/>
            <a:ext cx="1113790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Barton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Associates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Poppins"/>
                <a:cs typeface="Poppins"/>
              </a:rPr>
              <a:t>Inc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993435" y="7396733"/>
            <a:ext cx="857885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@BartonLocums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Section 2: Retirement </a:t>
            </a:r>
            <a:r>
              <a:rPr spc="-10" dirty="0"/>
              <a:t>Accounts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575734"/>
            <a:ext cx="10058398" cy="158263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4500" y="1229739"/>
            <a:ext cx="9116695" cy="46769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1625">
              <a:lnSpc>
                <a:spcPct val="121200"/>
              </a:lnSpc>
              <a:spcBef>
                <a:spcPts val="1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Health savings accounts (HSAs) help people not only reduce their health insurance premiums, but also build up money within </a:t>
            </a:r>
            <a:r>
              <a:rPr sz="1100" spc="-50" dirty="0">
                <a:solidFill>
                  <a:srgbClr val="646464"/>
                </a:solidFill>
                <a:latin typeface="Poppins-Light"/>
                <a:cs typeface="Poppins-Light"/>
              </a:rPr>
              <a:t>a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tax-advantaged savings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account.</a:t>
            </a:r>
            <a:r>
              <a:rPr lang="en-US" sz="1100" spc="-10" dirty="0"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Only individuals or families covered under a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 qualifying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 high-deductible health insurance plan during the year are eligible to contribute to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an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HSA, and thus take advantage of the following tax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breaks:</a:t>
            </a:r>
            <a:endParaRPr sz="1100" dirty="0">
              <a:latin typeface="Poppins-Light"/>
              <a:cs typeface="Poppins-Light"/>
            </a:endParaRPr>
          </a:p>
          <a:p>
            <a:pPr marL="634365" indent="-177165">
              <a:lnSpc>
                <a:spcPct val="100000"/>
              </a:lnSpc>
              <a:spcBef>
                <a:spcPts val="875"/>
              </a:spcBef>
              <a:buClr>
                <a:srgbClr val="07B9AF"/>
              </a:buClr>
              <a:buChar char="•"/>
              <a:tabLst>
                <a:tab pos="634365" algn="l"/>
                <a:tab pos="635000" algn="l"/>
              </a:tabLst>
            </a:pP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Money contributed into an HSA is tax-</a:t>
            </a:r>
            <a:r>
              <a:rPr sz="1000" spc="-10" dirty="0">
                <a:solidFill>
                  <a:srgbClr val="646464"/>
                </a:solidFill>
                <a:latin typeface="Poppins-Light"/>
                <a:cs typeface="Poppins-Light"/>
              </a:rPr>
              <a:t>deductible.</a:t>
            </a:r>
            <a:endParaRPr sz="1000" dirty="0">
              <a:latin typeface="Poppins-Light"/>
              <a:cs typeface="Poppins-Light"/>
            </a:endParaRPr>
          </a:p>
          <a:p>
            <a:pPr marL="635000" marR="85725" indent="-177800" algn="just">
              <a:lnSpc>
                <a:spcPct val="100000"/>
              </a:lnSpc>
              <a:spcBef>
                <a:spcPts val="900"/>
              </a:spcBef>
              <a:buClr>
                <a:srgbClr val="07B9AF"/>
              </a:buClr>
              <a:buChar char="•"/>
              <a:tabLst>
                <a:tab pos="635000" algn="l"/>
              </a:tabLst>
            </a:pP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Money invested within the HSA is your money and grows tax-deferred. Unlike with flexible spending accounts</a:t>
            </a:r>
            <a:r>
              <a:rPr sz="10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(FSAs), which are </a:t>
            </a:r>
            <a:r>
              <a:rPr sz="1000" spc="-10" dirty="0">
                <a:solidFill>
                  <a:srgbClr val="646464"/>
                </a:solidFill>
                <a:latin typeface="Poppins-Light"/>
                <a:cs typeface="Poppins-Light"/>
              </a:rPr>
              <a:t>offered </a:t>
            </a: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as</a:t>
            </a:r>
            <a:r>
              <a:rPr sz="10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part of</a:t>
            </a:r>
            <a:r>
              <a:rPr sz="10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employee benefit packages</a:t>
            </a:r>
            <a:r>
              <a:rPr sz="10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and allow you</a:t>
            </a:r>
            <a:r>
              <a:rPr sz="10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to set aside</a:t>
            </a:r>
            <a:r>
              <a:rPr sz="10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money to</a:t>
            </a:r>
            <a:r>
              <a:rPr sz="10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pay for your</a:t>
            </a:r>
            <a:r>
              <a:rPr sz="10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family’s healthcare costs</a:t>
            </a:r>
            <a:r>
              <a:rPr sz="10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with pre-tax </a:t>
            </a:r>
            <a:r>
              <a:rPr sz="1000" spc="-10" dirty="0">
                <a:solidFill>
                  <a:srgbClr val="646464"/>
                </a:solidFill>
                <a:latin typeface="Poppins-Light"/>
                <a:cs typeface="Poppins-Light"/>
              </a:rPr>
              <a:t>dollars, </a:t>
            </a: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there is no “use it or lose it” pitfall with </a:t>
            </a:r>
            <a:r>
              <a:rPr sz="1000" spc="-10" dirty="0">
                <a:solidFill>
                  <a:srgbClr val="646464"/>
                </a:solidFill>
                <a:latin typeface="Poppins-Light"/>
                <a:cs typeface="Poppins-Light"/>
              </a:rPr>
              <a:t>HSAs.</a:t>
            </a:r>
            <a:endParaRPr sz="1000" dirty="0">
              <a:latin typeface="Poppins-Light"/>
              <a:cs typeface="Poppins-Light"/>
            </a:endParaRPr>
          </a:p>
          <a:p>
            <a:pPr marL="634365" indent="-177165">
              <a:lnSpc>
                <a:spcPct val="100000"/>
              </a:lnSpc>
              <a:spcBef>
                <a:spcPts val="900"/>
              </a:spcBef>
              <a:buClr>
                <a:srgbClr val="07B9AF"/>
              </a:buClr>
              <a:buChar char="•"/>
              <a:tabLst>
                <a:tab pos="634365" algn="l"/>
                <a:tab pos="635000" algn="l"/>
              </a:tabLst>
            </a:pP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Money</a:t>
            </a:r>
            <a:r>
              <a:rPr sz="10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000" dirty="0">
                <a:solidFill>
                  <a:srgbClr val="646464"/>
                </a:solidFill>
                <a:latin typeface="Poppins-Light"/>
                <a:cs typeface="Poppins-Light"/>
              </a:rPr>
              <a:t>can be withdrawn tax-free from your HSA at any time to pay for your family’s healthcare </a:t>
            </a:r>
            <a:r>
              <a:rPr sz="1000" spc="-10" dirty="0">
                <a:solidFill>
                  <a:srgbClr val="646464"/>
                </a:solidFill>
                <a:latin typeface="Poppins-Light"/>
                <a:cs typeface="Poppins-Light"/>
              </a:rPr>
              <a:t>expenses.</a:t>
            </a:r>
            <a:endParaRPr sz="1000" dirty="0">
              <a:latin typeface="Poppins-Light"/>
              <a:cs typeface="Poppins-Light"/>
            </a:endParaRPr>
          </a:p>
          <a:p>
            <a:pPr marL="12700" algn="just">
              <a:lnSpc>
                <a:spcPct val="100000"/>
              </a:lnSpc>
              <a:spcBef>
                <a:spcPts val="12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Any money remaining in your HSA when you reach age 65 is available to subsidize your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retirement</a:t>
            </a:r>
            <a:r>
              <a:rPr lang="en-US"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as penalty-free distributions.</a:t>
            </a:r>
          </a:p>
          <a:p>
            <a:pPr marL="12700" algn="just">
              <a:lnSpc>
                <a:spcPct val="100000"/>
              </a:lnSpc>
              <a:spcBef>
                <a:spcPts val="1200"/>
              </a:spcBef>
            </a:pPr>
            <a:r>
              <a:rPr lang="en-US"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Maximum contributions are $4,150 for individuals and $8,300 for families for 2024, increasing to $4,300/$8,550 for 2025.</a:t>
            </a:r>
            <a:r>
              <a:rPr lang="en-US" sz="1100" spc="-10" dirty="0"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To 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contribute to an HSA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, you</a:t>
            </a:r>
            <a:r>
              <a:rPr sz="1100" spc="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will need</a:t>
            </a:r>
            <a:r>
              <a:rPr sz="1100" spc="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to switch to</a:t>
            </a:r>
            <a:r>
              <a:rPr sz="1100" spc="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high-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deductible health</a:t>
            </a:r>
            <a:r>
              <a:rPr sz="1100" spc="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insurance plan</a:t>
            </a:r>
            <a:r>
              <a:rPr sz="1100" spc="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if you are</a:t>
            </a:r>
            <a:r>
              <a:rPr sz="1100" spc="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not already using</a:t>
            </a:r>
            <a:r>
              <a:rPr sz="1100" spc="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one. If</a:t>
            </a:r>
            <a:r>
              <a:rPr sz="1100" spc="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you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switch,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you 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should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 immediately realize a decrease in your monthly premium that is 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based on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 the increase in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your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annual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deductible.</a:t>
            </a:r>
            <a:r>
              <a:rPr lang="en-US"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You have until 4/15 for the following year to fund the current year HSA. </a:t>
            </a:r>
            <a:endParaRPr sz="1100" dirty="0">
              <a:latin typeface="Poppins-Light"/>
              <a:cs typeface="Poppins-Light"/>
            </a:endParaRPr>
          </a:p>
          <a:p>
            <a:pPr marL="12700" marR="52705">
              <a:lnSpc>
                <a:spcPct val="121800"/>
              </a:lnSpc>
              <a:spcBef>
                <a:spcPts val="919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Assuming you and your family have a relatively healthy year, you 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should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 end up ahead of the game because you get to keep all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the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money left in your HSA at the end of the year. If you happen to incur substantial healthcare costs, you could possibly deplete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your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HSA. But once you spend the full amount of your annual deductible, your insurance takes over and protects you against any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further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financial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hardship.</a:t>
            </a:r>
            <a:r>
              <a:rPr lang="en-US"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One common strategy is to pay your family’s healthcare expenses out of your checking account and let the money in the H.S.A continue to grow in the tax-advantaged account.</a:t>
            </a:r>
          </a:p>
          <a:p>
            <a:pPr marL="12700" marR="52705">
              <a:lnSpc>
                <a:spcPct val="121800"/>
              </a:lnSpc>
              <a:spcBef>
                <a:spcPts val="919"/>
              </a:spcBef>
            </a:pPr>
            <a:r>
              <a:rPr lang="en-US" sz="1100" b="1" dirty="0">
                <a:solidFill>
                  <a:srgbClr val="0098B3"/>
                </a:solidFill>
                <a:latin typeface="Poppins"/>
                <a:cs typeface="Poppins"/>
              </a:rPr>
              <a:t>Further Reading:</a:t>
            </a:r>
            <a:r>
              <a:rPr lang="en-US" sz="1100" b="1" spc="65" dirty="0">
                <a:solidFill>
                  <a:srgbClr val="0098B3"/>
                </a:solidFill>
                <a:latin typeface="Poppins"/>
                <a:cs typeface="Poppins"/>
              </a:rPr>
              <a:t> </a:t>
            </a:r>
            <a:r>
              <a:rPr lang="en-US"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Time to Take a Good Look at HSAs</a:t>
            </a:r>
            <a:endParaRPr lang="en-US" sz="1100" dirty="0">
              <a:latin typeface="Poppins-Medium"/>
              <a:cs typeface="Poppins-Medium"/>
            </a:endParaRPr>
          </a:p>
          <a:p>
            <a:pPr marL="12700" marR="52705">
              <a:lnSpc>
                <a:spcPct val="121800"/>
              </a:lnSpc>
              <a:spcBef>
                <a:spcPts val="919"/>
              </a:spcBef>
            </a:pPr>
            <a:endParaRPr sz="1100" dirty="0">
              <a:latin typeface="Poppins-Light"/>
              <a:cs typeface="Poppins-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0058400" cy="969644"/>
          </a:xfrm>
          <a:custGeom>
            <a:avLst/>
            <a:gdLst/>
            <a:ahLst/>
            <a:cxnLst/>
            <a:rect l="l" t="t" r="r" b="b"/>
            <a:pathLst>
              <a:path w="10058400" h="969644">
                <a:moveTo>
                  <a:pt x="10058400" y="0"/>
                </a:moveTo>
                <a:lnTo>
                  <a:pt x="0" y="0"/>
                </a:lnTo>
                <a:lnTo>
                  <a:pt x="0" y="969264"/>
                </a:lnTo>
                <a:lnTo>
                  <a:pt x="10058400" y="969264"/>
                </a:lnTo>
                <a:lnTo>
                  <a:pt x="10058400" y="0"/>
                </a:lnTo>
                <a:close/>
              </a:path>
            </a:pathLst>
          </a:custGeom>
          <a:solidFill>
            <a:srgbClr val="3753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Section 3: Health Savings </a:t>
            </a:r>
            <a:r>
              <a:rPr spc="-10" dirty="0"/>
              <a:t>Accounts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01191" y="7396733"/>
            <a:ext cx="1113790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Barton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Associates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Poppins"/>
                <a:cs typeface="Poppins"/>
              </a:rPr>
              <a:t>Inc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993435" y="7396733"/>
            <a:ext cx="857885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@BartonLocums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969644"/>
          </a:xfrm>
          <a:custGeom>
            <a:avLst/>
            <a:gdLst/>
            <a:ahLst/>
            <a:cxnLst/>
            <a:rect l="l" t="t" r="r" b="b"/>
            <a:pathLst>
              <a:path w="10058400" h="969644">
                <a:moveTo>
                  <a:pt x="10058400" y="0"/>
                </a:moveTo>
                <a:lnTo>
                  <a:pt x="0" y="0"/>
                </a:lnTo>
                <a:lnTo>
                  <a:pt x="0" y="969264"/>
                </a:lnTo>
                <a:lnTo>
                  <a:pt x="10058400" y="969264"/>
                </a:lnTo>
                <a:lnTo>
                  <a:pt x="10058400" y="0"/>
                </a:lnTo>
                <a:close/>
              </a:path>
            </a:pathLst>
          </a:custGeom>
          <a:solidFill>
            <a:srgbClr val="3753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15715" y="1243390"/>
            <a:ext cx="6109335" cy="5757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2270">
              <a:lnSpc>
                <a:spcPct val="121300"/>
              </a:lnSpc>
              <a:spcBef>
                <a:spcPts val="1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While not having taxes deducted from your paycheck can be a good thing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(bigger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checks!), it also requires a bit of responsibility on your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part.</a:t>
            </a:r>
            <a:endParaRPr sz="1100" dirty="0">
              <a:latin typeface="Poppins-Light"/>
              <a:cs typeface="Poppins-Light"/>
            </a:endParaRPr>
          </a:p>
          <a:p>
            <a:pPr marL="12700" marR="140970">
              <a:lnSpc>
                <a:spcPct val="121300"/>
              </a:lnSpc>
              <a:spcBef>
                <a:spcPts val="894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Independent contractors are generally required to pay estimated taxes on a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quarterly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basis. This is because the government doesn’t want 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individuals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 to 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need to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write them a big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check</a:t>
            </a:r>
            <a:r>
              <a:rPr lang="en-US"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on April 15</a:t>
            </a:r>
            <a:r>
              <a:rPr lang="en-US" sz="1100" dirty="0">
                <a:solidFill>
                  <a:srgbClr val="646464"/>
                </a:solidFill>
                <a:latin typeface="Poppins-Light"/>
                <a:cs typeface="Poppins-Light"/>
              </a:rPr>
              <a:t>, which might lead to some people falling behind on their taxes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. Depending on how much you earn doing locum tenens work, you may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be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required to send estimated quarterly tax payments to the IRS and the states in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which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you live and/or work. Independent contractors use the estimated tax method to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pay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Social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Security,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Medicare,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and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income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taxes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when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sufficient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taxes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aren’t otherwise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being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paid in through withholdings from their or their spouse’s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salary.</a:t>
            </a:r>
            <a:endParaRPr sz="1100" dirty="0">
              <a:latin typeface="Poppins-Light"/>
              <a:cs typeface="Poppins-Light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To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figure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out what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you owe,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if anything,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you will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need the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following:</a:t>
            </a:r>
            <a:endParaRPr sz="1100" dirty="0">
              <a:latin typeface="Poppins-Light"/>
              <a:cs typeface="Poppins-Light"/>
            </a:endParaRPr>
          </a:p>
          <a:p>
            <a:pPr marL="634365" indent="-177165">
              <a:lnSpc>
                <a:spcPct val="100000"/>
              </a:lnSpc>
              <a:spcBef>
                <a:spcPts val="875"/>
              </a:spcBef>
              <a:buClr>
                <a:srgbClr val="07B9AF"/>
              </a:buClr>
              <a:buChar char="•"/>
              <a:tabLst>
                <a:tab pos="634365" algn="l"/>
                <a:tab pos="635000" algn="l"/>
              </a:tabLst>
            </a:pPr>
            <a:r>
              <a:rPr sz="1000" dirty="0">
                <a:solidFill>
                  <a:srgbClr val="6464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Last year’s annual tax </a:t>
            </a:r>
            <a:r>
              <a:rPr sz="1000" spc="-10" dirty="0">
                <a:solidFill>
                  <a:srgbClr val="6464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return</a:t>
            </a:r>
            <a:r>
              <a:rPr sz="1000" spc="-10" dirty="0">
                <a:solidFill>
                  <a:srgbClr val="646464"/>
                </a:solidFill>
                <a:latin typeface="Poppins-Light"/>
                <a:cs typeface="Poppins-Light"/>
              </a:rPr>
              <a:t>.</a:t>
            </a:r>
            <a:endParaRPr sz="1000" dirty="0">
              <a:latin typeface="Poppins-Light"/>
              <a:cs typeface="Poppins-Light"/>
            </a:endParaRPr>
          </a:p>
          <a:p>
            <a:pPr marL="635000" indent="-177800">
              <a:lnSpc>
                <a:spcPct val="100000"/>
              </a:lnSpc>
              <a:spcBef>
                <a:spcPts val="900"/>
              </a:spcBef>
              <a:buClr>
                <a:srgbClr val="07B9AF"/>
              </a:buClr>
              <a:buChar char="•"/>
              <a:tabLst>
                <a:tab pos="635000" algn="l"/>
              </a:tabLst>
            </a:pPr>
            <a:r>
              <a:rPr sz="10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2"/>
              </a:rPr>
              <a:t>Form 1040-ES, Estimated Tax for Individuals </a:t>
            </a:r>
            <a:r>
              <a:rPr sz="1000" u="sng" spc="-10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2"/>
              </a:rPr>
              <a:t>(PDF)</a:t>
            </a:r>
            <a:r>
              <a:rPr sz="1000" spc="-10" dirty="0">
                <a:solidFill>
                  <a:srgbClr val="646464"/>
                </a:solidFill>
                <a:latin typeface="Poppins-Medium"/>
                <a:cs typeface="Poppins-Medium"/>
                <a:hlinkClick r:id="rId2"/>
              </a:rPr>
              <a:t>.</a:t>
            </a:r>
            <a:endParaRPr sz="1000" dirty="0">
              <a:latin typeface="Poppins-Medium"/>
              <a:cs typeface="Poppins-Medium"/>
            </a:endParaRPr>
          </a:p>
          <a:p>
            <a:pPr marL="12700" marR="241300">
              <a:lnSpc>
                <a:spcPct val="121200"/>
              </a:lnSpc>
              <a:spcBef>
                <a:spcPts val="919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Use last year’s return to complete the worksheet in Form 1040-ES and determine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your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estimated quarterly </a:t>
            </a:r>
            <a:r>
              <a:rPr sz="1100" spc="-20" dirty="0">
                <a:solidFill>
                  <a:srgbClr val="646464"/>
                </a:solidFill>
                <a:latin typeface="Poppins-Light"/>
                <a:cs typeface="Poppins-Light"/>
              </a:rPr>
              <a:t>tax.</a:t>
            </a:r>
            <a:endParaRPr sz="1100" dirty="0">
              <a:latin typeface="Poppins-Light"/>
              <a:cs typeface="Poppins-Light"/>
            </a:endParaRPr>
          </a:p>
          <a:p>
            <a:pPr marL="12700" marR="34290">
              <a:lnSpc>
                <a:spcPct val="1212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If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this is your first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year as a locum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tenens provider, you will need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to estimate the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amount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of income you expect to earn. If you overestimate or underestimate your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earnings,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simply complete another Form 1040-ES worksheet to recalculate your estimated tax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for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the next 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</a:rPr>
              <a:t>quarter.</a:t>
            </a:r>
            <a:endParaRPr sz="1100" dirty="0">
              <a:latin typeface="Poppins-Light"/>
              <a:cs typeface="Poppins-Light"/>
            </a:endParaRPr>
          </a:p>
          <a:p>
            <a:pPr marL="12700" marR="5080">
              <a:lnSpc>
                <a:spcPct val="121300"/>
              </a:lnSpc>
              <a:spcBef>
                <a:spcPts val="900"/>
              </a:spcBef>
            </a:pP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If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you decide not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to pay estimated quarterly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taxes or find you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didn’t pay enough at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the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end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of the year, you will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be subject to a penalty when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</a:rPr>
              <a:t>you file your annual tax return.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</a:rPr>
              <a:t> </a:t>
            </a:r>
            <a:r>
              <a:rPr sz="1100" spc="-25" dirty="0">
                <a:solidFill>
                  <a:srgbClr val="646464"/>
                </a:solidFill>
                <a:latin typeface="Poppins-Light"/>
                <a:cs typeface="Poppins-Light"/>
              </a:rPr>
              <a:t>You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can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figure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out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the</a:t>
            </a:r>
            <a:r>
              <a:rPr sz="1100" spc="-5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penalty</a:t>
            </a:r>
            <a:r>
              <a:rPr sz="1100" spc="-10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 </a:t>
            </a:r>
            <a:r>
              <a:rPr sz="1100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using</a:t>
            </a:r>
            <a:r>
              <a:rPr sz="1100" spc="-15" dirty="0">
                <a:solidFill>
                  <a:srgbClr val="646464"/>
                </a:solidFill>
                <a:latin typeface="Poppins-Light"/>
                <a:cs typeface="Poppins-Light"/>
                <a:hlinkClick r:id="rId3"/>
              </a:rPr>
              <a:t> </a:t>
            </a:r>
            <a:r>
              <a:rPr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Federal</a:t>
            </a:r>
            <a:r>
              <a:rPr sz="1100" u="sng" spc="-5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 </a:t>
            </a:r>
            <a:r>
              <a:rPr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Form</a:t>
            </a:r>
            <a:r>
              <a:rPr sz="1100" u="sng" spc="-10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 </a:t>
            </a:r>
            <a:r>
              <a:rPr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2210,</a:t>
            </a:r>
            <a:r>
              <a:rPr sz="1100" u="sng" spc="-5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 </a:t>
            </a:r>
            <a:r>
              <a:rPr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Underpayment</a:t>
            </a:r>
            <a:r>
              <a:rPr sz="1100" u="sng" spc="-10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 </a:t>
            </a:r>
            <a:r>
              <a:rPr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of</a:t>
            </a:r>
            <a:r>
              <a:rPr sz="1100" u="sng" spc="-5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 </a:t>
            </a:r>
            <a:r>
              <a:rPr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Estimated</a:t>
            </a:r>
            <a:r>
              <a:rPr sz="1100" u="sng" spc="-5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 </a:t>
            </a:r>
            <a:r>
              <a:rPr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Tax</a:t>
            </a:r>
            <a:r>
              <a:rPr sz="1100" u="sng" spc="-10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 </a:t>
            </a:r>
            <a:r>
              <a:rPr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by</a:t>
            </a:r>
            <a:r>
              <a:rPr sz="1100" u="sng" spc="-10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 </a:t>
            </a:r>
            <a:r>
              <a:rPr sz="1100" spc="-10" dirty="0">
                <a:solidFill>
                  <a:srgbClr val="3A2B3D"/>
                </a:solidFill>
                <a:latin typeface="Poppins-Medium"/>
                <a:cs typeface="Poppins-Medium"/>
                <a:hlinkClick r:id="rId3"/>
              </a:rPr>
              <a:t> </a:t>
            </a:r>
            <a:r>
              <a:rPr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Individuals,</a:t>
            </a:r>
            <a:r>
              <a:rPr sz="1100" u="sng" spc="-10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 </a:t>
            </a:r>
            <a:r>
              <a:rPr sz="11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Estates, and Trusts </a:t>
            </a:r>
            <a:r>
              <a:rPr sz="1100" u="sng" spc="-10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3"/>
              </a:rPr>
              <a:t>(PDF)</a:t>
            </a:r>
            <a:r>
              <a:rPr sz="1100" spc="-10" dirty="0">
                <a:solidFill>
                  <a:srgbClr val="646464"/>
                </a:solidFill>
                <a:latin typeface="Poppins-Medium"/>
                <a:cs typeface="Poppins-Medium"/>
                <a:hlinkClick r:id="rId3"/>
              </a:rPr>
              <a:t>.</a:t>
            </a:r>
            <a:endParaRPr sz="1100" dirty="0">
              <a:latin typeface="Poppins-Medium"/>
              <a:cs typeface="Poppins-Medium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1200" b="1" dirty="0">
                <a:solidFill>
                  <a:srgbClr val="0098B3"/>
                </a:solidFill>
                <a:latin typeface="Poppins"/>
                <a:cs typeface="Poppins"/>
              </a:rPr>
              <a:t>Further Reading:</a:t>
            </a:r>
            <a:r>
              <a:rPr sz="1200" b="1" spc="65" dirty="0">
                <a:solidFill>
                  <a:srgbClr val="0098B3"/>
                </a:solidFill>
                <a:latin typeface="Poppins"/>
                <a:cs typeface="Poppins"/>
              </a:rPr>
              <a:t> </a:t>
            </a:r>
            <a:r>
              <a:rPr sz="1200" u="sng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4"/>
              </a:rPr>
              <a:t>Estimated Taxes </a:t>
            </a:r>
            <a:r>
              <a:rPr sz="1200" u="sng" spc="-10" dirty="0">
                <a:solidFill>
                  <a:srgbClr val="3A2B3D"/>
                </a:solidFill>
                <a:uFill>
                  <a:solidFill>
                    <a:srgbClr val="07B9AF"/>
                  </a:solidFill>
                </a:uFill>
                <a:latin typeface="Poppins-Medium"/>
                <a:cs typeface="Poppins-Medium"/>
                <a:hlinkClick r:id="rId4"/>
              </a:rPr>
              <a:t>(IRS)</a:t>
            </a:r>
            <a:endParaRPr sz="1200" dirty="0">
              <a:latin typeface="Poppins-Medium"/>
              <a:cs typeface="Poppins-Medium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Section 4: Estimated Quarterly </a:t>
            </a:r>
            <a:r>
              <a:rPr spc="-10" dirty="0"/>
              <a:t>Taxes</a:t>
            </a:r>
          </a:p>
        </p:txBody>
      </p:sp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969263"/>
            <a:ext cx="2926080" cy="61996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01191" y="7396733"/>
            <a:ext cx="1113790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Barton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dirty="0">
                <a:solidFill>
                  <a:srgbClr val="FFFFFF"/>
                </a:solidFill>
                <a:latin typeface="Poppins"/>
                <a:cs typeface="Poppins"/>
              </a:rPr>
              <a:t>Associates</a:t>
            </a: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Poppins"/>
                <a:cs typeface="Poppins"/>
              </a:rPr>
              <a:t>Inc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@BartonLocums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993435" y="7396733"/>
            <a:ext cx="857885" cy="16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10" dirty="0">
                <a:solidFill>
                  <a:srgbClr val="FFFFFF"/>
                </a:solidFill>
                <a:latin typeface="Poppins"/>
                <a:cs typeface="Poppins"/>
              </a:rPr>
              <a:t>@BartonLocums</a:t>
            </a:r>
            <a:endParaRPr sz="800">
              <a:latin typeface="Poppins"/>
              <a:cs typeface="Poppi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/>
              <a:t>Barton Associates </a:t>
            </a:r>
            <a:r>
              <a:rPr spc="-20" dirty="0"/>
              <a:t>Inc.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3586</Words>
  <Application>Microsoft Office PowerPoint</Application>
  <PresentationFormat>Custom</PresentationFormat>
  <Paragraphs>198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Georgia</vt:lpstr>
      <vt:lpstr>Open Sans</vt:lpstr>
      <vt:lpstr>Poppins</vt:lpstr>
      <vt:lpstr>Poppins-Light</vt:lpstr>
      <vt:lpstr>Poppins-LightItalic</vt:lpstr>
      <vt:lpstr>Poppins-Medium</vt:lpstr>
      <vt:lpstr>Poppins-SemiBold</vt:lpstr>
      <vt:lpstr>Office Theme</vt:lpstr>
      <vt:lpstr>Barton Associates</vt:lpstr>
      <vt:lpstr>PowerPoint Presentation</vt:lpstr>
      <vt:lpstr>Table of Contents</vt:lpstr>
      <vt:lpstr>Section 1: Deductions</vt:lpstr>
      <vt:lpstr>PowerPoint Presentation</vt:lpstr>
      <vt:lpstr>PowerPoint Presentation</vt:lpstr>
      <vt:lpstr>Section 2: Retirement Accounts</vt:lpstr>
      <vt:lpstr>Section 3: Health Savings Accounts</vt:lpstr>
      <vt:lpstr>Section 4: Estimated Quarterly Taxes</vt:lpstr>
      <vt:lpstr>Section 5: Planning</vt:lpstr>
      <vt:lpstr>Section 6: State Tax Matters</vt:lpstr>
      <vt:lpstr>Section 7: S-Corp Considerations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Barton Associates</dc:title>
  <dc:creator>Andrew Schwartz</dc:creator>
  <cp:lastModifiedBy>Andrew Schwartz</cp:lastModifiedBy>
  <cp:revision>12</cp:revision>
  <dcterms:created xsi:type="dcterms:W3CDTF">2023-02-15T19:36:29Z</dcterms:created>
  <dcterms:modified xsi:type="dcterms:W3CDTF">2025-01-11T14:02:37Z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2022-01-14T00:00:00Z</vt:filetime>
  </property>
  <property fmtid="{D5CDD505-2E9C-101B-9397-08002B2CF9AE}" pid="3" name="Creator">
    <vt:lpwstr>Adobe InDesign 17.0 (Macintosh)</vt:lpwstr>
  </property>
  <property fmtid="{D5CDD505-2E9C-101B-9397-08002B2CF9AE}" pid="4" name="LastSaved">
    <vt:filetime>2023-02-15T00:00:00Z</vt:filetime>
  </property>
  <property fmtid="{D5CDD505-2E9C-101B-9397-08002B2CF9AE}" pid="5" name="Producer">
    <vt:lpwstr>Adobe PDF Library 16.0.3</vt:lpwstr>
  </property>
</Properties>
</file>